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Caveat"/>
      <p:regular r:id="rId55"/>
      <p:bold r:id="rId56"/>
    </p:embeddedFont>
    <p:embeddedFont>
      <p:font typeface="Source Code Pro"/>
      <p:regular r:id="rId57"/>
      <p:bold r:id="rId58"/>
      <p:italic r:id="rId59"/>
      <p:boldItalic r:id="rId60"/>
    </p:embeddedFont>
    <p:embeddedFont>
      <p:font typeface="Source Code Pro SemiBold"/>
      <p:regular r:id="rId61"/>
      <p:bold r:id="rId62"/>
      <p:italic r:id="rId63"/>
      <p:boldItalic r:id="rId64"/>
    </p:embeddedFont>
    <p:embeddedFont>
      <p:font typeface="Arial Black"/>
      <p:regular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ourceCodeProSemiBold-bold.fntdata"/><Relationship Id="rId61" Type="http://schemas.openxmlformats.org/officeDocument/2006/relationships/font" Target="fonts/SourceCodeProSemiBold-regular.fntdata"/><Relationship Id="rId20" Type="http://schemas.openxmlformats.org/officeDocument/2006/relationships/slide" Target="slides/slide15.xml"/><Relationship Id="rId64" Type="http://schemas.openxmlformats.org/officeDocument/2006/relationships/font" Target="fonts/SourceCodeProSemiBold-boldItalic.fntdata"/><Relationship Id="rId63" Type="http://schemas.openxmlformats.org/officeDocument/2006/relationships/font" Target="fonts/SourceCodeProSemiBold-italic.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ArialBlack-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ourceCodePr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Caveat-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SourceCodePro-regular.fntdata"/><Relationship Id="rId12" Type="http://schemas.openxmlformats.org/officeDocument/2006/relationships/slide" Target="slides/slide7.xml"/><Relationship Id="rId56" Type="http://schemas.openxmlformats.org/officeDocument/2006/relationships/font" Target="fonts/Caveat-bold.fntdata"/><Relationship Id="rId15" Type="http://schemas.openxmlformats.org/officeDocument/2006/relationships/slide" Target="slides/slide10.xml"/><Relationship Id="rId59" Type="http://schemas.openxmlformats.org/officeDocument/2006/relationships/font" Target="fonts/SourceCodePro-italic.fntdata"/><Relationship Id="rId14" Type="http://schemas.openxmlformats.org/officeDocument/2006/relationships/slide" Target="slides/slide9.xml"/><Relationship Id="rId58" Type="http://schemas.openxmlformats.org/officeDocument/2006/relationships/font" Target="fonts/SourceCode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0a441a9fb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0a441a9fb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b3202c18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b3202c18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b3202c186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b3202c186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b3202c186_1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b3202c186_1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b3202c186_1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4b3202c186_1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b3202c186_1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b3202c186_1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b3202c186_1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b3202c186_1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b3202c18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4b3202c18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b3202c18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b3202c18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b3202c18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b3202c18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b3202c18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4b3202c18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0a441a9f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0a441a9f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b3202c186_14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b3202c186_1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b3202c186_1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b3202c186_1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b3202c186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b3202c186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b452b355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b452b355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b3202c18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4b3202c18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b452b355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b452b355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b452b355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b452b355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4b452b355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4b452b355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4b3202c18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4b3202c18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4b452b3552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4b452b3552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0a441a9fb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0a441a9fb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4b452b3552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4b452b3552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4b452b3552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4b452b3552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4b452b35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4b452b35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4b3202c186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4b3202c186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4b3202c186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4b3202c186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b3202c186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b3202c186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4b3202c18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4b3202c18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4b3202c186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4b3202c186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4b3202c186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4b3202c186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4b3202c18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4b3202c18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a441a9fb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a441a9fb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4b3202c18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4b3202c18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4b3202c18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4b3202c18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4b3202c186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4b3202c186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4b3202c186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4b3202c186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4b3202c186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4b3202c186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4b3202c186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4b3202c186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4b3202c18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4b3202c18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4b3202c18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4b3202c18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4b3202c18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4b3202c18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4b3202c18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4b3202c18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0a441a9fb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0a441a9fb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a441a9fb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a441a9fb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b3202c1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b3202c1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b3202c1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b3202c1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b3202c18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4b3202c18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noFill/>
      </p:bgPr>
    </p:bg>
    <p:spTree>
      <p:nvGrpSpPr>
        <p:cNvPr id="50" name="Shape 50"/>
        <p:cNvGrpSpPr/>
        <p:nvPr/>
      </p:nvGrpSpPr>
      <p:grpSpPr>
        <a:xfrm>
          <a:off x="0" y="0"/>
          <a:ext cx="0" cy="0"/>
          <a:chOff x="0" y="0"/>
          <a:chExt cx="0" cy="0"/>
        </a:xfrm>
      </p:grpSpPr>
      <p:sp>
        <p:nvSpPr>
          <p:cNvPr id="51" name="Google Shape;51;p13"/>
          <p:cNvSpPr/>
          <p:nvPr/>
        </p:nvSpPr>
        <p:spPr>
          <a:xfrm rot="10800000">
            <a:off x="1404025" y="2548900"/>
            <a:ext cx="3121800" cy="2502300"/>
          </a:xfrm>
          <a:prstGeom prst="parallelogram">
            <a:avLst>
              <a:gd fmla="val 55860" name="adj"/>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 name="Google Shape;52;p13"/>
          <p:cNvSpPr/>
          <p:nvPr/>
        </p:nvSpPr>
        <p:spPr>
          <a:xfrm flipH="1" rot="10800000">
            <a:off x="1404025" y="46600"/>
            <a:ext cx="3121800" cy="2502300"/>
          </a:xfrm>
          <a:prstGeom prst="parallelogram">
            <a:avLst>
              <a:gd fmla="val 55860" name="adj"/>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4" name="Google Shape;54;p13"/>
          <p:cNvSpPr/>
          <p:nvPr/>
        </p:nvSpPr>
        <p:spPr>
          <a:xfrm>
            <a:off x="-5850" y="232975"/>
            <a:ext cx="9155700" cy="3296400"/>
          </a:xfrm>
          <a:prstGeom prst="rect">
            <a:avLst/>
          </a:prstGeom>
          <a:solidFill>
            <a:srgbClr val="4C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5850" y="3529375"/>
            <a:ext cx="9155700" cy="1352100"/>
          </a:xfrm>
          <a:prstGeom prst="rect">
            <a:avLst/>
          </a:prstGeom>
          <a:solidFill>
            <a:srgbClr val="384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 name="Google Shape;58;p1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 name="Google Shape;59;p13"/>
          <p:cNvSpPr txBox="1"/>
          <p:nvPr>
            <p:ph type="title"/>
          </p:nvPr>
        </p:nvSpPr>
        <p:spPr>
          <a:xfrm>
            <a:off x="2532625" y="1515700"/>
            <a:ext cx="6424500" cy="8019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p:txBody>
      </p:sp>
      <p:sp>
        <p:nvSpPr>
          <p:cNvPr id="60" name="Google Shape;60;p13"/>
          <p:cNvSpPr txBox="1"/>
          <p:nvPr>
            <p:ph idx="1" type="subTitle"/>
          </p:nvPr>
        </p:nvSpPr>
        <p:spPr>
          <a:xfrm>
            <a:off x="4713325" y="2121950"/>
            <a:ext cx="4243800" cy="3936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a:solidFill>
                  <a:srgbClr val="9FC5E8"/>
                </a:solidFill>
                <a:latin typeface="Muli"/>
                <a:ea typeface="Muli"/>
                <a:cs typeface="Muli"/>
                <a:sym typeface="Muli"/>
              </a:defRPr>
            </a:lvl1pPr>
            <a:lvl2pPr lvl="1" rtl="0">
              <a:spcBef>
                <a:spcPts val="1200"/>
              </a:spcBef>
              <a:spcAft>
                <a:spcPts val="0"/>
              </a:spcAft>
              <a:buNone/>
              <a:defRPr>
                <a:solidFill>
                  <a:srgbClr val="9FC5E8"/>
                </a:solidFill>
                <a:latin typeface="Muli"/>
                <a:ea typeface="Muli"/>
                <a:cs typeface="Muli"/>
                <a:sym typeface="Muli"/>
              </a:defRPr>
            </a:lvl2pPr>
            <a:lvl3pPr lvl="2" rtl="0">
              <a:spcBef>
                <a:spcPts val="1200"/>
              </a:spcBef>
              <a:spcAft>
                <a:spcPts val="0"/>
              </a:spcAft>
              <a:buNone/>
              <a:defRPr>
                <a:solidFill>
                  <a:srgbClr val="9FC5E8"/>
                </a:solidFill>
                <a:latin typeface="Muli"/>
                <a:ea typeface="Muli"/>
                <a:cs typeface="Muli"/>
                <a:sym typeface="Muli"/>
              </a:defRPr>
            </a:lvl3pPr>
            <a:lvl4pPr lvl="3" rtl="0">
              <a:spcBef>
                <a:spcPts val="1200"/>
              </a:spcBef>
              <a:spcAft>
                <a:spcPts val="0"/>
              </a:spcAft>
              <a:buNone/>
              <a:defRPr>
                <a:solidFill>
                  <a:srgbClr val="9FC5E8"/>
                </a:solidFill>
                <a:latin typeface="Muli"/>
                <a:ea typeface="Muli"/>
                <a:cs typeface="Muli"/>
                <a:sym typeface="Muli"/>
              </a:defRPr>
            </a:lvl4pPr>
            <a:lvl5pPr lvl="4" rtl="0">
              <a:spcBef>
                <a:spcPts val="1200"/>
              </a:spcBef>
              <a:spcAft>
                <a:spcPts val="0"/>
              </a:spcAft>
              <a:buNone/>
              <a:defRPr>
                <a:solidFill>
                  <a:srgbClr val="9FC5E8"/>
                </a:solidFill>
                <a:latin typeface="Muli"/>
                <a:ea typeface="Muli"/>
                <a:cs typeface="Muli"/>
                <a:sym typeface="Muli"/>
              </a:defRPr>
            </a:lvl5pPr>
            <a:lvl6pPr lvl="5" rtl="0">
              <a:spcBef>
                <a:spcPts val="1200"/>
              </a:spcBef>
              <a:spcAft>
                <a:spcPts val="0"/>
              </a:spcAft>
              <a:buNone/>
              <a:defRPr>
                <a:solidFill>
                  <a:srgbClr val="9FC5E8"/>
                </a:solidFill>
                <a:latin typeface="Muli"/>
                <a:ea typeface="Muli"/>
                <a:cs typeface="Muli"/>
                <a:sym typeface="Muli"/>
              </a:defRPr>
            </a:lvl6pPr>
            <a:lvl7pPr lvl="6" rtl="0">
              <a:spcBef>
                <a:spcPts val="1200"/>
              </a:spcBef>
              <a:spcAft>
                <a:spcPts val="0"/>
              </a:spcAft>
              <a:buNone/>
              <a:defRPr>
                <a:solidFill>
                  <a:srgbClr val="9FC5E8"/>
                </a:solidFill>
                <a:latin typeface="Muli"/>
                <a:ea typeface="Muli"/>
                <a:cs typeface="Muli"/>
                <a:sym typeface="Muli"/>
              </a:defRPr>
            </a:lvl7pPr>
            <a:lvl8pPr lvl="7" rtl="0">
              <a:spcBef>
                <a:spcPts val="1200"/>
              </a:spcBef>
              <a:spcAft>
                <a:spcPts val="0"/>
              </a:spcAft>
              <a:buNone/>
              <a:defRPr>
                <a:solidFill>
                  <a:srgbClr val="9FC5E8"/>
                </a:solidFill>
                <a:latin typeface="Muli"/>
                <a:ea typeface="Muli"/>
                <a:cs typeface="Muli"/>
                <a:sym typeface="Muli"/>
              </a:defRPr>
            </a:lvl8pPr>
            <a:lvl9pPr lvl="8" rtl="0">
              <a:spcBef>
                <a:spcPts val="1200"/>
              </a:spcBef>
              <a:spcAft>
                <a:spcPts val="1200"/>
              </a:spcAft>
              <a:buNone/>
              <a:defRPr>
                <a:solidFill>
                  <a:srgbClr val="9FC5E8"/>
                </a:solidFill>
                <a:latin typeface="Muli"/>
                <a:ea typeface="Muli"/>
                <a:cs typeface="Muli"/>
                <a:sym typeface="Muli"/>
              </a:defRPr>
            </a:lvl9pPr>
          </a:lstStyle>
          <a:p/>
        </p:txBody>
      </p:sp>
      <p:sp>
        <p:nvSpPr>
          <p:cNvPr id="61" name="Google Shape;61;p13"/>
          <p:cNvSpPr txBox="1"/>
          <p:nvPr>
            <p:ph idx="2" type="subTitle"/>
          </p:nvPr>
        </p:nvSpPr>
        <p:spPr>
          <a:xfrm>
            <a:off x="6444050" y="2503300"/>
            <a:ext cx="2513100" cy="4107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300">
                <a:solidFill>
                  <a:srgbClr val="FFFFFF"/>
                </a:solidFill>
                <a:latin typeface="Muli"/>
                <a:ea typeface="Muli"/>
                <a:cs typeface="Muli"/>
                <a:sym typeface="Muli"/>
              </a:defRPr>
            </a:lvl1pPr>
            <a:lvl2pPr lvl="1" rtl="0" algn="r">
              <a:spcBef>
                <a:spcPts val="1200"/>
              </a:spcBef>
              <a:spcAft>
                <a:spcPts val="0"/>
              </a:spcAft>
              <a:buNone/>
              <a:defRPr sz="1300">
                <a:solidFill>
                  <a:srgbClr val="FFFFFF"/>
                </a:solidFill>
                <a:latin typeface="Muli"/>
                <a:ea typeface="Muli"/>
                <a:cs typeface="Muli"/>
                <a:sym typeface="Muli"/>
              </a:defRPr>
            </a:lvl2pPr>
            <a:lvl3pPr lvl="2" rtl="0" algn="r">
              <a:spcBef>
                <a:spcPts val="1200"/>
              </a:spcBef>
              <a:spcAft>
                <a:spcPts val="0"/>
              </a:spcAft>
              <a:buNone/>
              <a:defRPr sz="1300">
                <a:solidFill>
                  <a:srgbClr val="FFFFFF"/>
                </a:solidFill>
                <a:latin typeface="Muli"/>
                <a:ea typeface="Muli"/>
                <a:cs typeface="Muli"/>
                <a:sym typeface="Muli"/>
              </a:defRPr>
            </a:lvl3pPr>
            <a:lvl4pPr lvl="3" rtl="0" algn="r">
              <a:spcBef>
                <a:spcPts val="1200"/>
              </a:spcBef>
              <a:spcAft>
                <a:spcPts val="0"/>
              </a:spcAft>
              <a:buNone/>
              <a:defRPr sz="1300">
                <a:solidFill>
                  <a:srgbClr val="FFFFFF"/>
                </a:solidFill>
                <a:latin typeface="Muli"/>
                <a:ea typeface="Muli"/>
                <a:cs typeface="Muli"/>
                <a:sym typeface="Muli"/>
              </a:defRPr>
            </a:lvl4pPr>
            <a:lvl5pPr lvl="4" rtl="0" algn="r">
              <a:spcBef>
                <a:spcPts val="1200"/>
              </a:spcBef>
              <a:spcAft>
                <a:spcPts val="0"/>
              </a:spcAft>
              <a:buNone/>
              <a:defRPr sz="1300">
                <a:solidFill>
                  <a:srgbClr val="FFFFFF"/>
                </a:solidFill>
                <a:latin typeface="Muli"/>
                <a:ea typeface="Muli"/>
                <a:cs typeface="Muli"/>
                <a:sym typeface="Muli"/>
              </a:defRPr>
            </a:lvl5pPr>
            <a:lvl6pPr lvl="5" rtl="0" algn="r">
              <a:spcBef>
                <a:spcPts val="1200"/>
              </a:spcBef>
              <a:spcAft>
                <a:spcPts val="0"/>
              </a:spcAft>
              <a:buNone/>
              <a:defRPr sz="1300">
                <a:solidFill>
                  <a:srgbClr val="FFFFFF"/>
                </a:solidFill>
                <a:latin typeface="Muli"/>
                <a:ea typeface="Muli"/>
                <a:cs typeface="Muli"/>
                <a:sym typeface="Muli"/>
              </a:defRPr>
            </a:lvl6pPr>
            <a:lvl7pPr lvl="6" rtl="0" algn="r">
              <a:spcBef>
                <a:spcPts val="1200"/>
              </a:spcBef>
              <a:spcAft>
                <a:spcPts val="0"/>
              </a:spcAft>
              <a:buNone/>
              <a:defRPr sz="1300">
                <a:solidFill>
                  <a:srgbClr val="FFFFFF"/>
                </a:solidFill>
                <a:latin typeface="Muli"/>
                <a:ea typeface="Muli"/>
                <a:cs typeface="Muli"/>
                <a:sym typeface="Muli"/>
              </a:defRPr>
            </a:lvl7pPr>
            <a:lvl8pPr lvl="7" rtl="0" algn="r">
              <a:spcBef>
                <a:spcPts val="1200"/>
              </a:spcBef>
              <a:spcAft>
                <a:spcPts val="0"/>
              </a:spcAft>
              <a:buNone/>
              <a:defRPr sz="1300">
                <a:solidFill>
                  <a:srgbClr val="FFFFFF"/>
                </a:solidFill>
                <a:latin typeface="Muli"/>
                <a:ea typeface="Muli"/>
                <a:cs typeface="Muli"/>
                <a:sym typeface="Muli"/>
              </a:defRPr>
            </a:lvl8pPr>
            <a:lvl9pPr lvl="8" rtl="0" algn="r">
              <a:spcBef>
                <a:spcPts val="1200"/>
              </a:spcBef>
              <a:spcAft>
                <a:spcPts val="1200"/>
              </a:spcAft>
              <a:buNone/>
              <a:defRPr sz="1300">
                <a:solidFill>
                  <a:srgbClr val="FFFFFF"/>
                </a:solidFill>
                <a:latin typeface="Muli"/>
                <a:ea typeface="Muli"/>
                <a:cs typeface="Muli"/>
                <a:sym typeface="Mul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ides 3">
  <p:cSld name="BLANK_1_3">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14"/>
          <p:cNvSpPr/>
          <p:nvPr/>
        </p:nvSpPr>
        <p:spPr>
          <a:xfrm>
            <a:off x="0" y="0"/>
            <a:ext cx="3778500" cy="5143500"/>
          </a:xfrm>
          <a:prstGeom prst="rect">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4"/>
          <p:cNvSpPr txBox="1"/>
          <p:nvPr>
            <p:ph type="title"/>
          </p:nvPr>
        </p:nvSpPr>
        <p:spPr>
          <a:xfrm>
            <a:off x="370625" y="687000"/>
            <a:ext cx="3588600" cy="1762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p:txBody>
      </p:sp>
      <p:sp>
        <p:nvSpPr>
          <p:cNvPr id="66" name="Google Shape;66;p14"/>
          <p:cNvSpPr txBox="1"/>
          <p:nvPr>
            <p:ph idx="1" type="subTitle"/>
          </p:nvPr>
        </p:nvSpPr>
        <p:spPr>
          <a:xfrm>
            <a:off x="533325" y="3001125"/>
            <a:ext cx="3082500" cy="7233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rgbClr val="FFFFFF"/>
                </a:solidFill>
                <a:latin typeface="Muli"/>
                <a:ea typeface="Muli"/>
                <a:cs typeface="Muli"/>
                <a:sym typeface="Mul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spTree>
      <p:nvGrpSpPr>
        <p:cNvPr id="67" name="Shape 67"/>
        <p:cNvGrpSpPr/>
        <p:nvPr/>
      </p:nvGrpSpPr>
      <p:grpSpPr>
        <a:xfrm>
          <a:off x="0" y="0"/>
          <a:ext cx="0" cy="0"/>
          <a:chOff x="0" y="0"/>
          <a:chExt cx="0" cy="0"/>
        </a:xfrm>
      </p:grpSpPr>
      <p:sp>
        <p:nvSpPr>
          <p:cNvPr id="68" name="Google Shape;68;p15"/>
          <p:cNvSpPr/>
          <p:nvPr/>
        </p:nvSpPr>
        <p:spPr>
          <a:xfrm>
            <a:off x="2147700" y="0"/>
            <a:ext cx="2595000" cy="5143500"/>
          </a:xfrm>
          <a:prstGeom prst="rect">
            <a:avLst/>
          </a:prstGeom>
          <a:solidFill>
            <a:srgbClr val="5477A7">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9" name="Google Shape;69;p15"/>
          <p:cNvSpPr/>
          <p:nvPr/>
        </p:nvSpPr>
        <p:spPr>
          <a:xfrm>
            <a:off x="0" y="0"/>
            <a:ext cx="2147700" cy="51435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 name="Google Shape;70;p15"/>
          <p:cNvSpPr/>
          <p:nvPr/>
        </p:nvSpPr>
        <p:spPr>
          <a:xfrm>
            <a:off x="7119100" y="0"/>
            <a:ext cx="2025000" cy="5143500"/>
          </a:xfrm>
          <a:prstGeom prst="rect">
            <a:avLst/>
          </a:prstGeom>
          <a:solidFill>
            <a:srgbClr val="648DC6">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 name="Google Shape;71;p15"/>
          <p:cNvSpPr/>
          <p:nvPr/>
        </p:nvSpPr>
        <p:spPr>
          <a:xfrm>
            <a:off x="4742700" y="0"/>
            <a:ext cx="2376300" cy="5143500"/>
          </a:xfrm>
          <a:prstGeom prst="rect">
            <a:avLst/>
          </a:prstGeom>
          <a:solidFill>
            <a:srgbClr val="5A7FB3">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5"/>
          <p:cNvSpPr/>
          <p:nvPr/>
        </p:nvSpPr>
        <p:spPr>
          <a:xfrm rot="5400000">
            <a:off x="2035125" y="-107150"/>
            <a:ext cx="2393100" cy="6463200"/>
          </a:xfrm>
          <a:prstGeom prst="rect">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 name="Google Shape;73;p15"/>
          <p:cNvSpPr txBox="1"/>
          <p:nvPr>
            <p:ph type="title"/>
          </p:nvPr>
        </p:nvSpPr>
        <p:spPr>
          <a:xfrm>
            <a:off x="539025" y="2499500"/>
            <a:ext cx="5067900" cy="841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75" name="Google Shape;75;p15"/>
          <p:cNvSpPr txBox="1"/>
          <p:nvPr>
            <p:ph idx="1" type="subTitle"/>
          </p:nvPr>
        </p:nvSpPr>
        <p:spPr>
          <a:xfrm>
            <a:off x="539025" y="3575750"/>
            <a:ext cx="3828300" cy="424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p:txBody>
      </p:sp>
      <p:sp>
        <p:nvSpPr>
          <p:cNvPr id="76" name="Google Shape;76;p15"/>
          <p:cNvSpPr/>
          <p:nvPr/>
        </p:nvSpPr>
        <p:spPr>
          <a:xfrm rot="5400000">
            <a:off x="5612775" y="2783050"/>
            <a:ext cx="2383800" cy="6828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7" name="Shape 77"/>
        <p:cNvGrpSpPr/>
        <p:nvPr/>
      </p:nvGrpSpPr>
      <p:grpSpPr>
        <a:xfrm>
          <a:off x="0" y="0"/>
          <a:ext cx="0" cy="0"/>
          <a:chOff x="0" y="0"/>
          <a:chExt cx="0" cy="0"/>
        </a:xfrm>
      </p:grpSpPr>
      <p:sp>
        <p:nvSpPr>
          <p:cNvPr id="78" name="Google Shape;78;p16"/>
          <p:cNvSpPr txBox="1"/>
          <p:nvPr>
            <p:ph type="title"/>
          </p:nvPr>
        </p:nvSpPr>
        <p:spPr>
          <a:xfrm>
            <a:off x="370483" y="445025"/>
            <a:ext cx="8460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p:txBody>
      </p:sp>
      <p:sp>
        <p:nvSpPr>
          <p:cNvPr id="79" name="Google Shape;79;p16"/>
          <p:cNvSpPr txBox="1"/>
          <p:nvPr>
            <p:ph idx="1" type="body"/>
          </p:nvPr>
        </p:nvSpPr>
        <p:spPr>
          <a:xfrm>
            <a:off x="370475" y="1348400"/>
            <a:ext cx="38913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81" name="Google Shape;81;p16"/>
          <p:cNvGrpSpPr/>
          <p:nvPr/>
        </p:nvGrpSpPr>
        <p:grpSpPr>
          <a:xfrm rot="-5400000">
            <a:off x="-47651" y="696877"/>
            <a:ext cx="649715" cy="69000"/>
            <a:chOff x="684763" y="3506750"/>
            <a:chExt cx="3536825" cy="69000"/>
          </a:xfrm>
        </p:grpSpPr>
        <p:sp>
          <p:nvSpPr>
            <p:cNvPr id="82" name="Google Shape;82;p16"/>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 name="Google Shape;83;p16"/>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 name="Google Shape;84;p16"/>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 name="Google Shape;85;p16"/>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86" name="Google Shape;86;p16"/>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7" name="Google Shape;87;p16"/>
          <p:cNvSpPr txBox="1"/>
          <p:nvPr>
            <p:ph idx="3" type="body"/>
          </p:nvPr>
        </p:nvSpPr>
        <p:spPr>
          <a:xfrm>
            <a:off x="4581150" y="1348400"/>
            <a:ext cx="38913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3">
    <p:spTree>
      <p:nvGrpSpPr>
        <p:cNvPr id="88" name="Shape 88"/>
        <p:cNvGrpSpPr/>
        <p:nvPr/>
      </p:nvGrpSpPr>
      <p:grpSpPr>
        <a:xfrm>
          <a:off x="0" y="0"/>
          <a:ext cx="0" cy="0"/>
          <a:chOff x="0" y="0"/>
          <a:chExt cx="0" cy="0"/>
        </a:xfrm>
      </p:grpSpPr>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0" name="Google Shape;90;p17"/>
          <p:cNvSpPr/>
          <p:nvPr/>
        </p:nvSpPr>
        <p:spPr>
          <a:xfrm rot="8689208">
            <a:off x="3770214" y="396706"/>
            <a:ext cx="3328328"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rot="8689207">
            <a:off x="2896399" y="8205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rot="8689207">
            <a:off x="4439449" y="5823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rot="8689207">
            <a:off x="4039399" y="1740020"/>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rot="8689207">
            <a:off x="5296699" y="17253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rot="8689208">
            <a:off x="7370664" y="2168356"/>
            <a:ext cx="3328328"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rot="8778896">
            <a:off x="3036819" y="524026"/>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flipH="1" rot="8778896">
            <a:off x="2580369" y="-790424"/>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flipH="1" rot="8778896">
            <a:off x="5075169" y="1749501"/>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flipH="1" rot="8778896">
            <a:off x="5608569" y="2981476"/>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ph type="title"/>
          </p:nvPr>
        </p:nvSpPr>
        <p:spPr>
          <a:xfrm>
            <a:off x="254133" y="3471700"/>
            <a:ext cx="8460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p:txBody>
      </p:sp>
      <p:grpSp>
        <p:nvGrpSpPr>
          <p:cNvPr id="101" name="Google Shape;101;p17"/>
          <p:cNvGrpSpPr/>
          <p:nvPr/>
        </p:nvGrpSpPr>
        <p:grpSpPr>
          <a:xfrm rot="-5400000">
            <a:off x="-164001" y="3723552"/>
            <a:ext cx="649715" cy="69000"/>
            <a:chOff x="684763" y="3506750"/>
            <a:chExt cx="3536825" cy="69000"/>
          </a:xfrm>
        </p:grpSpPr>
        <p:sp>
          <p:nvSpPr>
            <p:cNvPr id="102" name="Google Shape;102;p17"/>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 name="Google Shape;103;p17"/>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 name="Google Shape;104;p17"/>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 name="Google Shape;105;p17"/>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06" name="Google Shape;106;p17"/>
          <p:cNvSpPr txBox="1"/>
          <p:nvPr>
            <p:ph idx="1" type="subTitle"/>
          </p:nvPr>
        </p:nvSpPr>
        <p:spPr>
          <a:xfrm>
            <a:off x="254133" y="3968200"/>
            <a:ext cx="8460000" cy="393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tinyurl.com/2023CVIT-DD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faculty.cc.gatech.edu/~parikh/citizenofcvpr/" TargetMode="External"/><Relationship Id="rId4" Type="http://schemas.openxmlformats.org/officeDocument/2006/relationships/hyperlink" Target="https://faculty.cc.gatech.edu/~parikh/citizenofcvpr/static/slides/koltun_doing_(good)_research.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tinyurl.com/IIITH-MT-MLBestPractice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hyperlink" Target="https://www.dreamstime.com/royalty-free-stock-photos-juggling-color-balls-acrobat-performer-image1732333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hyperlink" Target="https://arxiv.org/pdf/2111.09734.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hyperlink" Target="https://jalammar.github.io/illustrated-gpt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1.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hyperlink" Target="https://github.com/openai/CLIP"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jalammar.github.io/illustrated-gpt2/" TargetMode="Externa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hyperlink" Target="https://arxiv.org/abs/2111.09734" TargetMode="Externa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4.png"/><Relationship Id="rId6" Type="http://schemas.openxmlformats.org/officeDocument/2006/relationships/image" Target="../media/image12.png"/><Relationship Id="rId7" Type="http://schemas.openxmlformats.org/officeDocument/2006/relationships/hyperlink" Target="https://arxiv.org/abs/2111.09734"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hyperlink" Target="https://xprilion.com/ml-on-2gb-ra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hyperlink" Target="https://colab.research.google.com/drive/1ligZ0ZUABgcFWHKPmTgK6Sa_SVXB7hu3?usp=sharing" TargetMode="External"/><Relationship Id="rId4" Type="http://schemas.openxmlformats.org/officeDocument/2006/relationships/hyperlink" Target="https://arxiv.org/abs/2111.09734"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hyperlink" Target="https://realpython.com/python-debugging-pdb/"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hyperlink" Target="https://code.visualstudio.com/docs/python/debugging" TargetMode="External"/><Relationship Id="rId4" Type="http://schemas.openxmlformats.org/officeDocument/2006/relationships/hyperlink" Target="https://www.youtube.com/watch?v=R3smFr6W8jI" TargetMode="External"/></Relationships>
</file>

<file path=ppt/slides/_rels/slide5.xml.rels><?xml version="1.0" encoding="UTF-8" standalone="yes"?><Relationships xmlns="http://schemas.openxmlformats.org/package/2006/relationships"><Relationship Id="rId10" Type="http://schemas.openxmlformats.org/officeDocument/2006/relationships/hyperlink" Target="https://twitter.com/jbhuang0604/status/1626372600824844289" TargetMode="External"/><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twitter.com/jbhuang0604" TargetMode="External"/><Relationship Id="rId4" Type="http://schemas.openxmlformats.org/officeDocument/2006/relationships/hyperlink" Target="https://twitter.com/jbhuang0604/status/1546361365778022400" TargetMode="External"/><Relationship Id="rId9" Type="http://schemas.openxmlformats.org/officeDocument/2006/relationships/hyperlink" Target="https://twitter.com/jbhuang0604/status/1437443017510621185" TargetMode="External"/><Relationship Id="rId5" Type="http://schemas.openxmlformats.org/officeDocument/2006/relationships/hyperlink" Target="https://twitter.com/jbhuang0604/status/1653614931202195458" TargetMode="External"/><Relationship Id="rId6" Type="http://schemas.openxmlformats.org/officeDocument/2006/relationships/hyperlink" Target="https://twitter.com/jbhuang0604/status/1453378296608137229" TargetMode="External"/><Relationship Id="rId7" Type="http://schemas.openxmlformats.org/officeDocument/2006/relationships/hyperlink" Target="https://twitter.com/jbhuang0604/status/1418407079077842944" TargetMode="External"/><Relationship Id="rId8" Type="http://schemas.openxmlformats.org/officeDocument/2006/relationships/hyperlink" Target="https://twitter.com/jbhuang0604/status/143793100445125017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hyperlink" Target="https://web.stanford.edu/class/ee384m/Handouts/HowtoReadPaper.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2608825" y="1515700"/>
            <a:ext cx="6424500" cy="123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GB"/>
              <a:t>Doing Good Research and Experiments!</a:t>
            </a:r>
            <a:endParaRPr/>
          </a:p>
        </p:txBody>
      </p:sp>
      <p:sp>
        <p:nvSpPr>
          <p:cNvPr id="112" name="Google Shape;112;p18"/>
          <p:cNvSpPr txBox="1"/>
          <p:nvPr>
            <p:ph idx="1" type="subTitle"/>
          </p:nvPr>
        </p:nvSpPr>
        <p:spPr>
          <a:xfrm>
            <a:off x="4713325" y="2666413"/>
            <a:ext cx="4243800" cy="792000"/>
          </a:xfrm>
          <a:prstGeom prst="rect">
            <a:avLst/>
          </a:prstGeom>
        </p:spPr>
        <p:txBody>
          <a:bodyPr anchorCtr="0" anchor="t" bIns="91425" lIns="91425" spcFirstLastPara="1" rIns="91425" wrap="square" tIns="91425">
            <a:normAutofit fontScale="85000"/>
          </a:bodyPr>
          <a:lstStyle/>
          <a:p>
            <a:pPr indent="0" lvl="0" marL="0" rtl="0" algn="r">
              <a:spcBef>
                <a:spcPts val="0"/>
              </a:spcBef>
              <a:spcAft>
                <a:spcPts val="1200"/>
              </a:spcAft>
              <a:buNone/>
            </a:pPr>
            <a:r>
              <a:rPr lang="en-GB"/>
              <a:t>Dual-Degree orientation for CVIT Group</a:t>
            </a:r>
            <a:br>
              <a:rPr lang="en-GB"/>
            </a:br>
            <a:r>
              <a:rPr lang="en-GB" u="sng">
                <a:solidFill>
                  <a:schemeClr val="hlink"/>
                </a:solidFill>
                <a:hlinkClick r:id="rId3"/>
              </a:rPr>
              <a:t>https://tinyurl.com/2023CVIT-DDWorkshop</a:t>
            </a:r>
            <a:r>
              <a:rPr lang="en-GB"/>
              <a:t> </a:t>
            </a:r>
            <a:endParaRPr/>
          </a:p>
        </p:txBody>
      </p:sp>
      <p:sp>
        <p:nvSpPr>
          <p:cNvPr id="113" name="Google Shape;113;p18"/>
          <p:cNvSpPr txBox="1"/>
          <p:nvPr>
            <p:ph idx="2" type="subTitle"/>
          </p:nvPr>
        </p:nvSpPr>
        <p:spPr>
          <a:xfrm>
            <a:off x="6444050" y="3544013"/>
            <a:ext cx="2513100" cy="4107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GB"/>
              <a:t>May 27</a:t>
            </a:r>
            <a:r>
              <a:rPr baseline="30000" lang="en-GB"/>
              <a:t>th</a:t>
            </a:r>
            <a:r>
              <a:rPr lang="en-GB"/>
              <a:t>, 2023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a:t>
            </a:r>
            <a:r>
              <a:rPr lang="en-GB"/>
              <a:t>experiment tracking.</a:t>
            </a:r>
            <a:endParaRPr/>
          </a:p>
        </p:txBody>
      </p:sp>
      <p:sp>
        <p:nvSpPr>
          <p:cNvPr id="219" name="Google Shape;219;p27"/>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Improve</a:t>
            </a:r>
            <a:r>
              <a:rPr lang="en-GB">
                <a:latin typeface="Muli"/>
                <a:ea typeface="Muli"/>
                <a:cs typeface="Muli"/>
                <a:sym typeface="Muli"/>
              </a:rPr>
              <a:t> your machine learning workflow</a:t>
            </a:r>
            <a:endParaRPr>
              <a:latin typeface="Muli"/>
              <a:ea typeface="Muli"/>
              <a:cs typeface="Muli"/>
              <a:sym typeface="Muli"/>
            </a:endParaRPr>
          </a:p>
        </p:txBody>
      </p:sp>
      <p:sp>
        <p:nvSpPr>
          <p:cNvPr id="220" name="Google Shape;220;p27"/>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317500" lvl="0" marL="457200" rtl="0" algn="l">
              <a:lnSpc>
                <a:spcPct val="142857"/>
              </a:lnSpc>
              <a:spcBef>
                <a:spcPts val="0"/>
              </a:spcBef>
              <a:spcAft>
                <a:spcPts val="0"/>
              </a:spcAft>
              <a:buSzPts val="1400"/>
              <a:buFont typeface="Muli"/>
              <a:buChar char="●"/>
            </a:pPr>
            <a:r>
              <a:rPr lang="en-GB">
                <a:latin typeface="Muli"/>
                <a:ea typeface="Muli"/>
                <a:cs typeface="Muli"/>
                <a:sym typeface="Muli"/>
              </a:rPr>
              <a:t>Experiment tracking:</a:t>
            </a:r>
            <a:br>
              <a:rPr lang="en-GB">
                <a:latin typeface="Muli"/>
                <a:ea typeface="Muli"/>
                <a:cs typeface="Muli"/>
                <a:sym typeface="Muli"/>
              </a:rPr>
            </a:br>
            <a:r>
              <a:rPr lang="en-GB">
                <a:latin typeface="Muli"/>
                <a:ea typeface="Muli"/>
                <a:cs typeface="Muli"/>
                <a:sym typeface="Muli"/>
              </a:rPr>
              <a:t>Experiment tracking refers to the process of systematically logging and organizing experiments in order to better understand the outcomes of different machine learning models and algorithms.</a:t>
            </a:r>
            <a:br>
              <a:rPr lang="en-GB">
                <a:latin typeface="Muli"/>
                <a:ea typeface="Muli"/>
                <a:cs typeface="Muli"/>
                <a:sym typeface="Muli"/>
              </a:rPr>
            </a:b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a:latin typeface="Muli"/>
                <a:ea typeface="Muli"/>
                <a:cs typeface="Muli"/>
                <a:sym typeface="Muli"/>
              </a:rPr>
              <a:t>Importance of experiment tracking in machine learning</a:t>
            </a:r>
            <a:br>
              <a:rPr lang="en-GB">
                <a:latin typeface="Muli"/>
                <a:ea typeface="Muli"/>
                <a:cs typeface="Muli"/>
                <a:sym typeface="Muli"/>
              </a:rPr>
            </a:br>
            <a:r>
              <a:rPr lang="en-GB">
                <a:latin typeface="Muli"/>
                <a:ea typeface="Muli"/>
                <a:cs typeface="Muli"/>
                <a:sym typeface="Muli"/>
              </a:rPr>
              <a:t>Experiment tracking is critical for machine learning practitioners as it enables them to keep track of their work and reproduce their results. This is particularly important in complex projects where multiple people are working on different parts of the codebase.</a:t>
            </a:r>
            <a:endParaRPr>
              <a:latin typeface="Muli"/>
              <a:ea typeface="Muli"/>
              <a:cs typeface="Muli"/>
              <a:sym typeface="Muli"/>
            </a:endParaRPr>
          </a:p>
        </p:txBody>
      </p:sp>
      <p:grpSp>
        <p:nvGrpSpPr>
          <p:cNvPr id="221" name="Google Shape;221;p27"/>
          <p:cNvGrpSpPr/>
          <p:nvPr/>
        </p:nvGrpSpPr>
        <p:grpSpPr>
          <a:xfrm rot="5400000">
            <a:off x="8641234" y="411193"/>
            <a:ext cx="278152" cy="345818"/>
            <a:chOff x="0" y="46600"/>
            <a:chExt cx="3121800" cy="5004600"/>
          </a:xfrm>
        </p:grpSpPr>
        <p:sp>
          <p:nvSpPr>
            <p:cNvPr id="222" name="Google Shape;222;p27"/>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4" name="Google Shape;224;p27"/>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30" name="Google Shape;230;p28"/>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Projects grow and get complex over time.</a:t>
            </a:r>
            <a:endParaRPr>
              <a:latin typeface="Muli"/>
              <a:ea typeface="Muli"/>
              <a:cs typeface="Muli"/>
              <a:sym typeface="Muli"/>
            </a:endParaRPr>
          </a:p>
        </p:txBody>
      </p:sp>
      <p:sp>
        <p:nvSpPr>
          <p:cNvPr id="231" name="Google Shape;231;p28"/>
          <p:cNvSpPr/>
          <p:nvPr/>
        </p:nvSpPr>
        <p:spPr>
          <a:xfrm>
            <a:off x="1986025" y="1745400"/>
            <a:ext cx="1146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Input (images)</a:t>
            </a:r>
            <a:endParaRPr sz="1100"/>
          </a:p>
        </p:txBody>
      </p:sp>
      <p:sp>
        <p:nvSpPr>
          <p:cNvPr id="232" name="Google Shape;232;p28"/>
          <p:cNvSpPr/>
          <p:nvPr/>
        </p:nvSpPr>
        <p:spPr>
          <a:xfrm>
            <a:off x="1986025" y="2365825"/>
            <a:ext cx="1146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ResNet</a:t>
            </a:r>
            <a:endParaRPr sz="1100"/>
          </a:p>
        </p:txBody>
      </p:sp>
      <p:sp>
        <p:nvSpPr>
          <p:cNvPr id="233" name="Google Shape;233;p28"/>
          <p:cNvSpPr/>
          <p:nvPr/>
        </p:nvSpPr>
        <p:spPr>
          <a:xfrm>
            <a:off x="1986025" y="2975425"/>
            <a:ext cx="1146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Extracted features</a:t>
            </a:r>
            <a:endParaRPr sz="1100"/>
          </a:p>
        </p:txBody>
      </p:sp>
      <p:sp>
        <p:nvSpPr>
          <p:cNvPr id="234" name="Google Shape;234;p28"/>
          <p:cNvSpPr/>
          <p:nvPr/>
        </p:nvSpPr>
        <p:spPr>
          <a:xfrm>
            <a:off x="1986025" y="3585025"/>
            <a:ext cx="1146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Classifier</a:t>
            </a:r>
            <a:endParaRPr sz="1100"/>
          </a:p>
        </p:txBody>
      </p:sp>
      <p:cxnSp>
        <p:nvCxnSpPr>
          <p:cNvPr id="235" name="Google Shape;235;p28"/>
          <p:cNvCxnSpPr>
            <a:stCxn id="231" idx="2"/>
            <a:endCxn id="232" idx="0"/>
          </p:cNvCxnSpPr>
          <p:nvPr/>
        </p:nvCxnSpPr>
        <p:spPr>
          <a:xfrm>
            <a:off x="2559475" y="2139000"/>
            <a:ext cx="0" cy="2268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28"/>
          <p:cNvCxnSpPr>
            <a:stCxn id="232" idx="2"/>
            <a:endCxn id="233" idx="0"/>
          </p:cNvCxnSpPr>
          <p:nvPr/>
        </p:nvCxnSpPr>
        <p:spPr>
          <a:xfrm>
            <a:off x="2559475" y="2759425"/>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28"/>
          <p:cNvCxnSpPr>
            <a:stCxn id="233" idx="2"/>
            <a:endCxn id="234" idx="0"/>
          </p:cNvCxnSpPr>
          <p:nvPr/>
        </p:nvCxnSpPr>
        <p:spPr>
          <a:xfrm>
            <a:off x="2559475" y="3369025"/>
            <a:ext cx="0" cy="216000"/>
          </a:xfrm>
          <a:prstGeom prst="straightConnector1">
            <a:avLst/>
          </a:prstGeom>
          <a:noFill/>
          <a:ln cap="flat" cmpd="sng" w="9525">
            <a:solidFill>
              <a:schemeClr val="dk2"/>
            </a:solidFill>
            <a:prstDash val="solid"/>
            <a:round/>
            <a:headEnd len="med" w="med" type="none"/>
            <a:tailEnd len="med" w="med" type="triangle"/>
          </a:ln>
        </p:spPr>
      </p:cxnSp>
      <p:pic>
        <p:nvPicPr>
          <p:cNvPr id="238" name="Google Shape;238;p28"/>
          <p:cNvPicPr preferRelativeResize="0"/>
          <p:nvPr/>
        </p:nvPicPr>
        <p:blipFill>
          <a:blip r:embed="rId3">
            <a:alphaModFix/>
          </a:blip>
          <a:stretch>
            <a:fillRect/>
          </a:stretch>
        </p:blipFill>
        <p:spPr>
          <a:xfrm>
            <a:off x="4869978" y="1841775"/>
            <a:ext cx="2531019" cy="2051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44" name="Google Shape;244;p29"/>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Projects grow and get complex over time.</a:t>
            </a:r>
            <a:endParaRPr>
              <a:latin typeface="Muli"/>
              <a:ea typeface="Muli"/>
              <a:cs typeface="Muli"/>
              <a:sym typeface="Muli"/>
            </a:endParaRPr>
          </a:p>
        </p:txBody>
      </p:sp>
      <p:pic>
        <p:nvPicPr>
          <p:cNvPr id="245" name="Google Shape;245;p29"/>
          <p:cNvPicPr preferRelativeResize="0"/>
          <p:nvPr/>
        </p:nvPicPr>
        <p:blipFill>
          <a:blip r:embed="rId3">
            <a:alphaModFix/>
          </a:blip>
          <a:stretch>
            <a:fillRect/>
          </a:stretch>
        </p:blipFill>
        <p:spPr>
          <a:xfrm>
            <a:off x="145200" y="1701250"/>
            <a:ext cx="6623725" cy="2716472"/>
          </a:xfrm>
          <a:prstGeom prst="rect">
            <a:avLst/>
          </a:prstGeom>
          <a:noFill/>
          <a:ln>
            <a:noFill/>
          </a:ln>
        </p:spPr>
      </p:pic>
      <p:pic>
        <p:nvPicPr>
          <p:cNvPr id="246" name="Google Shape;246;p29"/>
          <p:cNvPicPr preferRelativeResize="0"/>
          <p:nvPr/>
        </p:nvPicPr>
        <p:blipFill>
          <a:blip r:embed="rId4">
            <a:alphaModFix/>
          </a:blip>
          <a:stretch>
            <a:fillRect/>
          </a:stretch>
        </p:blipFill>
        <p:spPr>
          <a:xfrm>
            <a:off x="7206900" y="2207000"/>
            <a:ext cx="1714500" cy="170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0"/>
          <p:cNvPicPr preferRelativeResize="0"/>
          <p:nvPr/>
        </p:nvPicPr>
        <p:blipFill rotWithShape="1">
          <a:blip r:embed="rId3">
            <a:alphaModFix/>
          </a:blip>
          <a:srcRect b="0" l="0" r="49367" t="0"/>
          <a:stretch/>
        </p:blipFill>
        <p:spPr>
          <a:xfrm>
            <a:off x="999327" y="1033538"/>
            <a:ext cx="2894892" cy="3933237"/>
          </a:xfrm>
          <a:prstGeom prst="rect">
            <a:avLst/>
          </a:prstGeom>
          <a:noFill/>
          <a:ln>
            <a:noFill/>
          </a:ln>
        </p:spPr>
      </p:pic>
      <p:pic>
        <p:nvPicPr>
          <p:cNvPr id="252" name="Google Shape;252;p30"/>
          <p:cNvPicPr preferRelativeResize="0"/>
          <p:nvPr/>
        </p:nvPicPr>
        <p:blipFill rotWithShape="1">
          <a:blip r:embed="rId3">
            <a:alphaModFix/>
          </a:blip>
          <a:srcRect b="0" l="46712" r="0" t="0"/>
          <a:stretch/>
        </p:blipFill>
        <p:spPr>
          <a:xfrm>
            <a:off x="5060386" y="1033550"/>
            <a:ext cx="3046742" cy="3933237"/>
          </a:xfrm>
          <a:prstGeom prst="rect">
            <a:avLst/>
          </a:prstGeom>
          <a:noFill/>
          <a:ln>
            <a:noFill/>
          </a:ln>
        </p:spPr>
      </p:pic>
      <p:sp>
        <p:nvSpPr>
          <p:cNvPr id="253" name="Google Shape;253;p30"/>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54" name="Google Shape;254;p30"/>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You may put a lot of efforts, those efforts should not be useless!</a:t>
            </a:r>
            <a:endParaRPr>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5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60" name="Google Shape;260;p31"/>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Research work needs support</a:t>
            </a:r>
            <a:endParaRPr>
              <a:latin typeface="Muli"/>
              <a:ea typeface="Muli"/>
              <a:cs typeface="Muli"/>
              <a:sym typeface="Muli"/>
            </a:endParaRPr>
          </a:p>
        </p:txBody>
      </p:sp>
      <p:pic>
        <p:nvPicPr>
          <p:cNvPr id="261" name="Google Shape;261;p31"/>
          <p:cNvPicPr preferRelativeResize="0"/>
          <p:nvPr/>
        </p:nvPicPr>
        <p:blipFill>
          <a:blip r:embed="rId3">
            <a:alphaModFix/>
          </a:blip>
          <a:stretch>
            <a:fillRect/>
          </a:stretch>
        </p:blipFill>
        <p:spPr>
          <a:xfrm>
            <a:off x="1833675" y="1480400"/>
            <a:ext cx="5817744" cy="3503575"/>
          </a:xfrm>
          <a:prstGeom prst="rect">
            <a:avLst/>
          </a:prstGeom>
          <a:noFill/>
          <a:ln>
            <a:noFill/>
          </a:ln>
        </p:spPr>
      </p:pic>
      <p:sp>
        <p:nvSpPr>
          <p:cNvPr id="262" name="Google Shape;262;p31"/>
          <p:cNvSpPr txBox="1"/>
          <p:nvPr/>
        </p:nvSpPr>
        <p:spPr>
          <a:xfrm>
            <a:off x="2842425" y="1580150"/>
            <a:ext cx="12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Lab mates</a:t>
            </a:r>
            <a:endParaRPr/>
          </a:p>
        </p:txBody>
      </p:sp>
      <p:sp>
        <p:nvSpPr>
          <p:cNvPr id="263" name="Google Shape;263;p31"/>
          <p:cNvSpPr txBox="1"/>
          <p:nvPr/>
        </p:nvSpPr>
        <p:spPr>
          <a:xfrm>
            <a:off x="6435700" y="3456525"/>
            <a:ext cx="12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That friend</a:t>
            </a:r>
            <a:endParaRPr/>
          </a:p>
        </p:txBody>
      </p:sp>
      <p:sp>
        <p:nvSpPr>
          <p:cNvPr id="264" name="Google Shape;264;p31"/>
          <p:cNvSpPr txBox="1"/>
          <p:nvPr/>
        </p:nvSpPr>
        <p:spPr>
          <a:xfrm>
            <a:off x="5434025" y="1706825"/>
            <a:ext cx="12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Some friend</a:t>
            </a:r>
            <a:endParaRPr/>
          </a:p>
        </p:txBody>
      </p:sp>
      <p:sp>
        <p:nvSpPr>
          <p:cNvPr id="265" name="Google Shape;265;p31"/>
          <p:cNvSpPr txBox="1"/>
          <p:nvPr/>
        </p:nvSpPr>
        <p:spPr>
          <a:xfrm>
            <a:off x="4386750" y="4090575"/>
            <a:ext cx="5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71" name="Google Shape;271;p32"/>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We will share one more friend with you today!</a:t>
            </a:r>
            <a:endParaRPr>
              <a:latin typeface="Muli"/>
              <a:ea typeface="Muli"/>
              <a:cs typeface="Muli"/>
              <a:sym typeface="Muli"/>
            </a:endParaRPr>
          </a:p>
        </p:txBody>
      </p:sp>
      <p:pic>
        <p:nvPicPr>
          <p:cNvPr id="272" name="Google Shape;272;p32"/>
          <p:cNvPicPr preferRelativeResize="0"/>
          <p:nvPr/>
        </p:nvPicPr>
        <p:blipFill rotWithShape="1">
          <a:blip r:embed="rId3">
            <a:alphaModFix/>
          </a:blip>
          <a:srcRect b="0" l="0" r="0" t="15902"/>
          <a:stretch/>
        </p:blipFill>
        <p:spPr>
          <a:xfrm>
            <a:off x="2638675" y="1517375"/>
            <a:ext cx="3805049" cy="2946524"/>
          </a:xfrm>
          <a:prstGeom prst="rect">
            <a:avLst/>
          </a:prstGeom>
          <a:noFill/>
          <a:ln>
            <a:noFill/>
          </a:ln>
        </p:spPr>
      </p:pic>
      <p:sp>
        <p:nvSpPr>
          <p:cNvPr id="273" name="Google Shape;273;p32"/>
          <p:cNvSpPr txBox="1"/>
          <p:nvPr/>
        </p:nvSpPr>
        <p:spPr>
          <a:xfrm>
            <a:off x="4983700" y="1746825"/>
            <a:ext cx="7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WandB</a:t>
            </a:r>
            <a:endParaRPr/>
          </a:p>
        </p:txBody>
      </p:sp>
      <p:sp>
        <p:nvSpPr>
          <p:cNvPr id="274" name="Google Shape;274;p32"/>
          <p:cNvSpPr txBox="1"/>
          <p:nvPr/>
        </p:nvSpPr>
        <p:spPr>
          <a:xfrm>
            <a:off x="3982000" y="2326650"/>
            <a:ext cx="5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nvSpPr>
        <p:spPr>
          <a:xfrm>
            <a:off x="311700" y="1533475"/>
            <a:ext cx="8520600" cy="3499800"/>
          </a:xfrm>
          <a:prstGeom prst="rect">
            <a:avLst/>
          </a:prstGeom>
          <a:noFill/>
          <a:ln>
            <a:noFill/>
          </a:ln>
        </p:spPr>
        <p:txBody>
          <a:bodyPr anchorCtr="0" anchor="t" bIns="91425" lIns="91425" spcFirstLastPara="1" rIns="91425" wrap="square" tIns="91425">
            <a:noAutofit/>
          </a:bodyPr>
          <a:lstStyle/>
          <a:p>
            <a:pPr indent="0" lvl="0" marL="0" rtl="0" algn="just">
              <a:lnSpc>
                <a:spcPct val="142857"/>
              </a:lnSpc>
              <a:spcBef>
                <a:spcPts val="0"/>
              </a:spcBef>
              <a:spcAft>
                <a:spcPts val="0"/>
              </a:spcAft>
              <a:buNone/>
            </a:pPr>
            <a:r>
              <a:rPr lang="en-GB">
                <a:latin typeface="Muli"/>
                <a:ea typeface="Muli"/>
                <a:cs typeface="Muli"/>
                <a:sym typeface="Muli"/>
              </a:rPr>
              <a:t>There is no fun in analysing this!</a:t>
            </a:r>
            <a:endParaRPr>
              <a:latin typeface="Muli"/>
              <a:ea typeface="Muli"/>
              <a:cs typeface="Muli"/>
              <a:sym typeface="Muli"/>
            </a:endParaRPr>
          </a:p>
          <a:p>
            <a:pPr indent="-292100" lvl="0" marL="457200" rtl="0" algn="just">
              <a:lnSpc>
                <a:spcPct val="142857"/>
              </a:lnSpc>
              <a:spcBef>
                <a:spcPts val="1100"/>
              </a:spcBef>
              <a:spcAft>
                <a:spcPts val="0"/>
              </a:spcAft>
              <a:buSzPts val="1000"/>
              <a:buFont typeface="Muli"/>
              <a:buChar char="●"/>
            </a:pPr>
            <a:r>
              <a:rPr lang="en-GB" sz="1000">
                <a:latin typeface="Muli"/>
                <a:ea typeface="Muli"/>
                <a:cs typeface="Muli"/>
                <a:sym typeface="Muli"/>
              </a:rPr>
              <a:t>{'epoch': 1, 'train_loss': 1.1452948740124702, 'eval_loss': 0.7713702845573426, 'train_ap_score': 0.6731415009678289, 'eval_ap_score': 0.8116030823185824, 'lr': 0.0001}</a:t>
            </a:r>
            <a:endParaRPr sz="1000">
              <a:latin typeface="Muli"/>
              <a:ea typeface="Muli"/>
              <a:cs typeface="Muli"/>
              <a:sym typeface="Muli"/>
            </a:endParaRPr>
          </a:p>
          <a:p>
            <a:pPr indent="-292100" lvl="0" marL="457200" rtl="0" algn="just">
              <a:lnSpc>
                <a:spcPct val="142857"/>
              </a:lnSpc>
              <a:spcBef>
                <a:spcPts val="0"/>
              </a:spcBef>
              <a:spcAft>
                <a:spcPts val="0"/>
              </a:spcAft>
              <a:buSzPts val="1000"/>
              <a:buFont typeface="Muli"/>
              <a:buChar char="●"/>
            </a:pPr>
            <a:r>
              <a:rPr lang="en-GB" sz="1000">
                <a:latin typeface="Muli"/>
                <a:ea typeface="Muli"/>
                <a:cs typeface="Muli"/>
                <a:sym typeface="Muli"/>
              </a:rPr>
              <a:t>{'epoch': 2, 'train_loss': 0.5890168227255345, 'eval_loss': 0.6724603283405304, 'train_ap_score': 0.8755422621356335, 'eval_ap_score': 0.8489012873912365, 'lr': 0.0001}</a:t>
            </a:r>
            <a:endParaRPr sz="1000">
              <a:latin typeface="Muli"/>
              <a:ea typeface="Muli"/>
              <a:cs typeface="Muli"/>
              <a:sym typeface="Muli"/>
            </a:endParaRPr>
          </a:p>
          <a:p>
            <a:pPr indent="-292100" lvl="0" marL="457200" rtl="0" algn="just">
              <a:lnSpc>
                <a:spcPct val="142857"/>
              </a:lnSpc>
              <a:spcBef>
                <a:spcPts val="0"/>
              </a:spcBef>
              <a:spcAft>
                <a:spcPts val="0"/>
              </a:spcAft>
              <a:buSzPts val="1000"/>
              <a:buFont typeface="Muli"/>
              <a:buChar char="●"/>
            </a:pPr>
            <a:r>
              <a:rPr lang="en-GB" sz="1000">
                <a:latin typeface="Muli"/>
                <a:ea typeface="Muli"/>
                <a:cs typeface="Muli"/>
                <a:sym typeface="Muli"/>
              </a:rPr>
              <a:t>{'epoch': 3, 'train_loss': 0.3640854485332966, 'eval_loss': 0.6902201867103577, 'train_ap_score': 0.9443318746126932, 'eval_ap_score': 0.8558312675174203, 'lr': 0.0001}</a:t>
            </a:r>
            <a:endParaRPr sz="1000">
              <a:latin typeface="Muli"/>
              <a:ea typeface="Muli"/>
              <a:cs typeface="Muli"/>
              <a:sym typeface="Muli"/>
            </a:endParaRPr>
          </a:p>
          <a:p>
            <a:pPr indent="-292100" lvl="0" marL="457200" rtl="0" algn="just">
              <a:lnSpc>
                <a:spcPct val="142857"/>
              </a:lnSpc>
              <a:spcBef>
                <a:spcPts val="0"/>
              </a:spcBef>
              <a:spcAft>
                <a:spcPts val="0"/>
              </a:spcAft>
              <a:buSzPts val="1000"/>
              <a:buFont typeface="Muli"/>
              <a:buChar char="●"/>
            </a:pPr>
            <a:r>
              <a:rPr lang="en-GB" sz="1000">
                <a:latin typeface="Muli"/>
                <a:ea typeface="Muli"/>
                <a:cs typeface="Muli"/>
                <a:sym typeface="Muli"/>
              </a:rPr>
              <a:t>{'epoch': 4, 'train_loss': 0.20835940316319465, 'eval_loss': 0.733428498506546, 'train_ap_score': 0.9796843642719427, 'eval_ap_score': 0.8559268354265821, 'lr': 0.0001}</a:t>
            </a:r>
            <a:endParaRPr sz="1000">
              <a:latin typeface="Muli"/>
              <a:ea typeface="Muli"/>
              <a:cs typeface="Muli"/>
              <a:sym typeface="Muli"/>
            </a:endParaRPr>
          </a:p>
          <a:p>
            <a:pPr indent="-292100" lvl="0" marL="457200" rtl="0" algn="just">
              <a:lnSpc>
                <a:spcPct val="142857"/>
              </a:lnSpc>
              <a:spcBef>
                <a:spcPts val="0"/>
              </a:spcBef>
              <a:spcAft>
                <a:spcPts val="0"/>
              </a:spcAft>
              <a:buSzPts val="1000"/>
              <a:buFont typeface="Muli"/>
              <a:buChar char="●"/>
            </a:pPr>
            <a:r>
              <a:rPr lang="en-GB" sz="1000">
                <a:latin typeface="Muli"/>
                <a:ea typeface="Muli"/>
                <a:cs typeface="Muli"/>
                <a:sym typeface="Muli"/>
              </a:rPr>
              <a:t>{'epoch': 5, 'train_loss': 0.1133101735264063, 'eval_loss': 0.8106619369983673, 'train_ap_score': 0.9937608794513503, 'eval_ap_score': 0.8549025780413813, 'lr': 0.0001}</a:t>
            </a:r>
            <a:endParaRPr sz="1000">
              <a:latin typeface="Muli"/>
              <a:ea typeface="Muli"/>
              <a:cs typeface="Muli"/>
              <a:sym typeface="Muli"/>
            </a:endParaRPr>
          </a:p>
          <a:p>
            <a:pPr indent="-292100" lvl="0" marL="457200" rtl="0" algn="just">
              <a:lnSpc>
                <a:spcPct val="142857"/>
              </a:lnSpc>
              <a:spcBef>
                <a:spcPts val="0"/>
              </a:spcBef>
              <a:spcAft>
                <a:spcPts val="0"/>
              </a:spcAft>
              <a:buSzPts val="1000"/>
              <a:buFont typeface="Muli"/>
              <a:buChar char="●"/>
            </a:pPr>
            <a:r>
              <a:rPr lang="en-GB" sz="1000">
                <a:latin typeface="Muli"/>
                <a:ea typeface="Muli"/>
                <a:cs typeface="Muli"/>
                <a:sym typeface="Muli"/>
              </a:rPr>
              <a:t>{'epoch': 6, 'train_loss': 0.06395852622576058, 'eval_loss': 0.872140085697174, 'train_ap_score': 0.9981744515435429, 'eval_ap_score': 0.856293925063724, 'lr': 0.0001}</a:t>
            </a:r>
            <a:endParaRPr sz="1000">
              <a:latin typeface="Muli"/>
              <a:ea typeface="Muli"/>
              <a:cs typeface="Muli"/>
              <a:sym typeface="Muli"/>
            </a:endParaRPr>
          </a:p>
        </p:txBody>
      </p:sp>
      <p:grpSp>
        <p:nvGrpSpPr>
          <p:cNvPr id="280" name="Google Shape;280;p33"/>
          <p:cNvGrpSpPr/>
          <p:nvPr/>
        </p:nvGrpSpPr>
        <p:grpSpPr>
          <a:xfrm rot="5400000">
            <a:off x="8641234" y="411193"/>
            <a:ext cx="278152" cy="345818"/>
            <a:chOff x="0" y="46600"/>
            <a:chExt cx="3121800" cy="5004600"/>
          </a:xfrm>
        </p:grpSpPr>
        <p:sp>
          <p:nvSpPr>
            <p:cNvPr id="281" name="Google Shape;281;p3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3" name="Google Shape;283;p3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284" name="Google Shape;284;p33"/>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85" name="Google Shape;285;p33"/>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How experiment runs usually look like</a:t>
            </a:r>
            <a:endParaRPr>
              <a:latin typeface="Muli"/>
              <a:ea typeface="Muli"/>
              <a:cs typeface="Muli"/>
              <a:sym typeface="Mul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0" lvl="0" marL="0" rtl="0" algn="just">
              <a:lnSpc>
                <a:spcPct val="142857"/>
              </a:lnSpc>
              <a:spcBef>
                <a:spcPts val="0"/>
              </a:spcBef>
              <a:spcAft>
                <a:spcPts val="0"/>
              </a:spcAft>
              <a:buNone/>
            </a:pPr>
            <a:r>
              <a:rPr lang="en-GB">
                <a:latin typeface="Muli"/>
                <a:ea typeface="Muli"/>
                <a:cs typeface="Muli"/>
                <a:sym typeface="Muli"/>
              </a:rPr>
              <a:t>Without visualization/tracking, it is tough to answer queries like-</a:t>
            </a:r>
            <a:endParaRPr>
              <a:latin typeface="Muli"/>
              <a:ea typeface="Muli"/>
              <a:cs typeface="Muli"/>
              <a:sym typeface="Muli"/>
            </a:endParaRPr>
          </a:p>
          <a:p>
            <a:pPr indent="-317500" lvl="0" marL="457200" rtl="0" algn="just">
              <a:lnSpc>
                <a:spcPct val="142857"/>
              </a:lnSpc>
              <a:spcBef>
                <a:spcPts val="1100"/>
              </a:spcBef>
              <a:spcAft>
                <a:spcPts val="0"/>
              </a:spcAft>
              <a:buSzPts val="1400"/>
              <a:buFont typeface="Muli"/>
              <a:buChar char="●"/>
            </a:pPr>
            <a:r>
              <a:rPr lang="en-GB">
                <a:latin typeface="Muli"/>
                <a:ea typeface="Muli"/>
                <a:cs typeface="Muli"/>
                <a:sym typeface="Muli"/>
              </a:rPr>
              <a:t>How long does it take to run your experiments?</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Around what epoch does it start to overfit?</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When scheduler updated the learning rate, how much did that affect the metrics? Did it even trigger?!</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How to compare X different runs that only have change in one parameter? Which one to choose?</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Many more…..</a:t>
            </a:r>
            <a:endParaRPr>
              <a:latin typeface="Muli"/>
              <a:ea typeface="Muli"/>
              <a:cs typeface="Muli"/>
              <a:sym typeface="Muli"/>
            </a:endParaRPr>
          </a:p>
        </p:txBody>
      </p:sp>
      <p:grpSp>
        <p:nvGrpSpPr>
          <p:cNvPr id="291" name="Google Shape;291;p34"/>
          <p:cNvGrpSpPr/>
          <p:nvPr/>
        </p:nvGrpSpPr>
        <p:grpSpPr>
          <a:xfrm rot="5400000">
            <a:off x="8641234" y="411193"/>
            <a:ext cx="278152" cy="345818"/>
            <a:chOff x="0" y="46600"/>
            <a:chExt cx="3121800" cy="5004600"/>
          </a:xfrm>
        </p:grpSpPr>
        <p:sp>
          <p:nvSpPr>
            <p:cNvPr id="292" name="Google Shape;292;p34"/>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4"/>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4" name="Google Shape;294;p3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295" name="Google Shape;295;p34"/>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96" name="Google Shape;296;p34"/>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Improve your machine learning workflow</a:t>
            </a:r>
            <a:endParaRPr>
              <a:latin typeface="Muli"/>
              <a:ea typeface="Muli"/>
              <a:cs typeface="Muli"/>
              <a:sym typeface="Mul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 to WandB</a:t>
            </a:r>
            <a:endParaRPr/>
          </a:p>
        </p:txBody>
      </p:sp>
      <p:sp>
        <p:nvSpPr>
          <p:cNvPr id="302" name="Google Shape;302;p35"/>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One place for all you experiments</a:t>
            </a:r>
            <a:endParaRPr>
              <a:latin typeface="Muli"/>
              <a:ea typeface="Muli"/>
              <a:cs typeface="Muli"/>
              <a:sym typeface="Muli"/>
            </a:endParaRPr>
          </a:p>
        </p:txBody>
      </p:sp>
      <p:grpSp>
        <p:nvGrpSpPr>
          <p:cNvPr id="303" name="Google Shape;303;p35"/>
          <p:cNvGrpSpPr/>
          <p:nvPr/>
        </p:nvGrpSpPr>
        <p:grpSpPr>
          <a:xfrm rot="5400000">
            <a:off x="8641234" y="411193"/>
            <a:ext cx="278152" cy="345818"/>
            <a:chOff x="0" y="46600"/>
            <a:chExt cx="3121800" cy="5004600"/>
          </a:xfrm>
        </p:grpSpPr>
        <p:sp>
          <p:nvSpPr>
            <p:cNvPr id="304" name="Google Shape;304;p3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6" name="Google Shape;306;p3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07" name="Google Shape;307;p35"/>
          <p:cNvSpPr txBox="1"/>
          <p:nvPr>
            <p:ph idx="1" type="body"/>
          </p:nvPr>
        </p:nvSpPr>
        <p:spPr>
          <a:xfrm>
            <a:off x="370475" y="1500800"/>
            <a:ext cx="3891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WandB is a powerful experiment tracking tool that helps machine learning practitioners to keep track of their models, datasets, and experiments. WandB offers a range of features including real-time visualization, hyperparameter tuning, and experiment comparison.</a:t>
            </a:r>
            <a:br>
              <a:rPr lang="en-GB" sz="1400">
                <a:solidFill>
                  <a:schemeClr val="dk1"/>
                </a:solidFill>
                <a:highlight>
                  <a:srgbClr val="FFFFFF"/>
                </a:highlight>
              </a:rPr>
            </a:b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Code → github | Exp. → WandB</a:t>
            </a:r>
            <a:br>
              <a:rPr lang="en-GB" sz="1400">
                <a:solidFill>
                  <a:schemeClr val="dk1"/>
                </a:solidFill>
                <a:highlight>
                  <a:srgbClr val="FFFFFF"/>
                </a:highlight>
              </a:rPr>
            </a:b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Easy to configure and use!</a:t>
            </a:r>
            <a:endParaRPr sz="1400">
              <a:solidFill>
                <a:schemeClr val="dk1"/>
              </a:solidFill>
              <a:highlight>
                <a:srgbClr val="FFFFFF"/>
              </a:highlight>
            </a:endParaRPr>
          </a:p>
        </p:txBody>
      </p:sp>
      <p:pic>
        <p:nvPicPr>
          <p:cNvPr id="308" name="Google Shape;308;p35"/>
          <p:cNvPicPr preferRelativeResize="0"/>
          <p:nvPr/>
        </p:nvPicPr>
        <p:blipFill>
          <a:blip r:embed="rId3">
            <a:alphaModFix/>
          </a:blip>
          <a:stretch>
            <a:fillRect/>
          </a:stretch>
        </p:blipFill>
        <p:spPr>
          <a:xfrm>
            <a:off x="4375800" y="1017725"/>
            <a:ext cx="4417640" cy="2034785"/>
          </a:xfrm>
          <a:prstGeom prst="rect">
            <a:avLst/>
          </a:prstGeom>
          <a:noFill/>
          <a:ln>
            <a:noFill/>
          </a:ln>
        </p:spPr>
      </p:pic>
      <p:pic>
        <p:nvPicPr>
          <p:cNvPr id="309" name="Google Shape;309;p35"/>
          <p:cNvPicPr preferRelativeResize="0"/>
          <p:nvPr/>
        </p:nvPicPr>
        <p:blipFill>
          <a:blip r:embed="rId4">
            <a:alphaModFix/>
          </a:blip>
          <a:stretch>
            <a:fillRect/>
          </a:stretch>
        </p:blipFill>
        <p:spPr>
          <a:xfrm rot="3">
            <a:off x="4412835" y="3204925"/>
            <a:ext cx="4417638" cy="17861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539025" y="2499500"/>
            <a:ext cx="60540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Lets jump to </a:t>
            </a:r>
            <a:r>
              <a:rPr lang="en-GB">
                <a:solidFill>
                  <a:schemeClr val="lt1"/>
                </a:solidFill>
                <a:latin typeface="Source Code Pro SemiBold"/>
                <a:ea typeface="Source Code Pro SemiBold"/>
                <a:cs typeface="Source Code Pro SemiBold"/>
                <a:sym typeface="Source Code Pro SemiBold"/>
              </a:rPr>
              <a:t>code</a:t>
            </a:r>
            <a:endParaRPr>
              <a:solidFill>
                <a:schemeClr val="lt1"/>
              </a:solidFill>
              <a:latin typeface="Arial Black"/>
              <a:ea typeface="Arial Black"/>
              <a:cs typeface="Arial Black"/>
              <a:sym typeface="Arial Black"/>
            </a:endParaRPr>
          </a:p>
        </p:txBody>
      </p:sp>
      <p:sp>
        <p:nvSpPr>
          <p:cNvPr id="315" name="Google Shape;315;p36"/>
          <p:cNvSpPr txBox="1"/>
          <p:nvPr>
            <p:ph idx="1" type="subTitle"/>
          </p:nvPr>
        </p:nvSpPr>
        <p:spPr>
          <a:xfrm>
            <a:off x="632550" y="3247775"/>
            <a:ext cx="6372000" cy="364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605"/>
              <a:buNone/>
            </a:pPr>
            <a:r>
              <a:rPr lang="en-GB" sz="1190"/>
              <a:t>Log some configs and experiment data to </a:t>
            </a:r>
            <a:r>
              <a:rPr lang="en-GB" sz="1190">
                <a:solidFill>
                  <a:srgbClr val="75A6E7"/>
                </a:solidFill>
                <a:latin typeface="Arial Black"/>
                <a:ea typeface="Arial Black"/>
                <a:cs typeface="Arial Black"/>
                <a:sym typeface="Arial Black"/>
              </a:rPr>
              <a:t>WandB</a:t>
            </a:r>
            <a:r>
              <a:rPr lang="en-GB" sz="1190"/>
              <a:t>.</a:t>
            </a:r>
            <a:endParaRPr sz="860">
              <a:solidFill>
                <a:schemeClr val="lt1"/>
              </a:solidFill>
              <a:latin typeface="Arial Black"/>
              <a:ea typeface="Arial Black"/>
              <a:cs typeface="Arial Black"/>
              <a:sym typeface="Arial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Welcome to the CV community! </a:t>
            </a:r>
            <a:r>
              <a:rPr lang="en-GB" u="sng">
                <a:solidFill>
                  <a:schemeClr val="hlink"/>
                </a:solidFill>
                <a:latin typeface="Muli"/>
                <a:ea typeface="Muli"/>
                <a:cs typeface="Muli"/>
                <a:sym typeface="Muli"/>
                <a:hlinkClick r:id="rId3"/>
              </a:rPr>
              <a:t>Good Citizen workshop @ CVPR 2018</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What is </a:t>
            </a:r>
            <a:r>
              <a:rPr lang="en-GB">
                <a:solidFill>
                  <a:schemeClr val="dk1"/>
                </a:solidFill>
                <a:latin typeface="Muli"/>
                <a:ea typeface="Muli"/>
                <a:cs typeface="Muli"/>
                <a:sym typeface="Muli"/>
              </a:rPr>
              <a:t>Research?</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a:solidFill>
                  <a:schemeClr val="dk1"/>
                </a:solidFill>
                <a:latin typeface="Muli"/>
                <a:ea typeface="Muli"/>
                <a:cs typeface="Muli"/>
                <a:sym typeface="Muli"/>
              </a:rPr>
              <a:t>Ways to contribute</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Picking an area (work with your advisors on this)</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Publications</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On high standards</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Work ethic</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Ethics</a:t>
            </a:r>
            <a:endParaRPr>
              <a:solidFill>
                <a:schemeClr val="dk1"/>
              </a:solidFill>
              <a:latin typeface="Muli"/>
              <a:ea typeface="Muli"/>
              <a:cs typeface="Muli"/>
              <a:sym typeface="Muli"/>
            </a:endParaRPr>
          </a:p>
        </p:txBody>
      </p:sp>
      <p:grpSp>
        <p:nvGrpSpPr>
          <p:cNvPr id="119" name="Google Shape;119;p19"/>
          <p:cNvGrpSpPr/>
          <p:nvPr/>
        </p:nvGrpSpPr>
        <p:grpSpPr>
          <a:xfrm rot="5400000">
            <a:off x="8641234" y="411193"/>
            <a:ext cx="278152" cy="345818"/>
            <a:chOff x="0" y="46600"/>
            <a:chExt cx="3121800" cy="5004600"/>
          </a:xfrm>
        </p:grpSpPr>
        <p:sp>
          <p:nvSpPr>
            <p:cNvPr id="120" name="Google Shape;120;p19"/>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2" name="Google Shape;122;p19"/>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23" name="Google Shape;123;p19"/>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u="sng">
                <a:solidFill>
                  <a:schemeClr val="hlink"/>
                </a:solidFill>
                <a:hlinkClick r:id="rId4"/>
              </a:rPr>
              <a:t>Slides</a:t>
            </a:r>
            <a:r>
              <a:rPr lang="en-GB"/>
              <a:t> by Vladlen Kotlun (Intel)</a:t>
            </a:r>
            <a:endParaRPr/>
          </a:p>
        </p:txBody>
      </p:sp>
      <p:sp>
        <p:nvSpPr>
          <p:cNvPr id="124" name="Google Shape;124;p19"/>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Doing (Good) Research</a:t>
            </a:r>
            <a:endParaRPr>
              <a:latin typeface="Muli"/>
              <a:ea typeface="Muli"/>
              <a:cs typeface="Muli"/>
              <a:sym typeface="Mul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type="title"/>
          </p:nvPr>
        </p:nvSpPr>
        <p:spPr>
          <a:xfrm>
            <a:off x="346675" y="2271550"/>
            <a:ext cx="6054000" cy="151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GB" sz="2920"/>
              <a:t>Head over to</a:t>
            </a:r>
            <a:br>
              <a:rPr lang="en-GB" sz="2920"/>
            </a:br>
            <a:br>
              <a:rPr lang="en-GB" sz="4020"/>
            </a:br>
            <a:r>
              <a:rPr lang="en-GB" sz="2920"/>
              <a:t>https://tinyurl.com/KathaAiWandB </a:t>
            </a:r>
            <a:endParaRPr sz="2920">
              <a:solidFill>
                <a:schemeClr val="lt1"/>
              </a:solidFill>
              <a:latin typeface="Arial Black"/>
              <a:ea typeface="Arial Black"/>
              <a:cs typeface="Arial Black"/>
              <a:sym typeface="Arial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sweeps</a:t>
            </a:r>
            <a:endParaRPr/>
          </a:p>
        </p:txBody>
      </p:sp>
      <p:sp>
        <p:nvSpPr>
          <p:cNvPr id="326" name="Google Shape;326;p38"/>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Overview</a:t>
            </a:r>
            <a:endParaRPr>
              <a:latin typeface="Muli"/>
              <a:ea typeface="Muli"/>
              <a:cs typeface="Muli"/>
              <a:sym typeface="Muli"/>
            </a:endParaRPr>
          </a:p>
        </p:txBody>
      </p:sp>
      <p:grpSp>
        <p:nvGrpSpPr>
          <p:cNvPr id="327" name="Google Shape;327;p38"/>
          <p:cNvGrpSpPr/>
          <p:nvPr/>
        </p:nvGrpSpPr>
        <p:grpSpPr>
          <a:xfrm rot="5400000">
            <a:off x="8641234" y="411193"/>
            <a:ext cx="278152" cy="345818"/>
            <a:chOff x="0" y="46600"/>
            <a:chExt cx="3121800" cy="5004600"/>
          </a:xfrm>
        </p:grpSpPr>
        <p:sp>
          <p:nvSpPr>
            <p:cNvPr id="328" name="Google Shape;328;p38"/>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0" name="Google Shape;330;p38"/>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31" name="Google Shape;331;p38"/>
          <p:cNvSpPr/>
          <p:nvPr/>
        </p:nvSpPr>
        <p:spPr>
          <a:xfrm>
            <a:off x="2571750" y="1434875"/>
            <a:ext cx="4083900" cy="7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Wandb Website (server)</a:t>
            </a:r>
            <a:br>
              <a:rPr lang="en-GB"/>
            </a:br>
            <a:r>
              <a:rPr lang="en-GB"/>
              <a:t>(Generating unique configs based on definition)</a:t>
            </a:r>
            <a:endParaRPr/>
          </a:p>
        </p:txBody>
      </p:sp>
      <p:sp>
        <p:nvSpPr>
          <p:cNvPr id="332" name="Google Shape;332;p38"/>
          <p:cNvSpPr/>
          <p:nvPr/>
        </p:nvSpPr>
        <p:spPr>
          <a:xfrm>
            <a:off x="439375" y="3540925"/>
            <a:ext cx="1769700" cy="7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GnodeX</a:t>
            </a:r>
            <a:endParaRPr/>
          </a:p>
          <a:p>
            <a:pPr indent="0" lvl="0" marL="0" rtl="0" algn="ctr">
              <a:spcBef>
                <a:spcPts val="0"/>
              </a:spcBef>
              <a:spcAft>
                <a:spcPts val="0"/>
              </a:spcAft>
              <a:buNone/>
            </a:pPr>
            <a:r>
              <a:rPr lang="en-GB" sz="1200"/>
              <a:t>(Running your code)</a:t>
            </a:r>
            <a:endParaRPr sz="1200"/>
          </a:p>
        </p:txBody>
      </p:sp>
      <p:sp>
        <p:nvSpPr>
          <p:cNvPr id="333" name="Google Shape;333;p38"/>
          <p:cNvSpPr/>
          <p:nvPr/>
        </p:nvSpPr>
        <p:spPr>
          <a:xfrm>
            <a:off x="2425310" y="3540925"/>
            <a:ext cx="1769700" cy="7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GnodeY</a:t>
            </a:r>
            <a:br>
              <a:rPr lang="en-GB"/>
            </a:br>
            <a:r>
              <a:rPr lang="en-GB" sz="1200">
                <a:solidFill>
                  <a:schemeClr val="dk1"/>
                </a:solidFill>
              </a:rPr>
              <a:t>(Running your code)</a:t>
            </a:r>
            <a:endParaRPr/>
          </a:p>
        </p:txBody>
      </p:sp>
      <p:sp>
        <p:nvSpPr>
          <p:cNvPr id="334" name="Google Shape;334;p38"/>
          <p:cNvSpPr/>
          <p:nvPr/>
        </p:nvSpPr>
        <p:spPr>
          <a:xfrm>
            <a:off x="4411244" y="3540925"/>
            <a:ext cx="1769700" cy="7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LabPC</a:t>
            </a:r>
            <a:br>
              <a:rPr lang="en-GB"/>
            </a:br>
            <a:r>
              <a:rPr lang="en-GB" sz="1200">
                <a:solidFill>
                  <a:schemeClr val="dk1"/>
                </a:solidFill>
              </a:rPr>
              <a:t>(Running your code)</a:t>
            </a:r>
            <a:endParaRPr/>
          </a:p>
        </p:txBody>
      </p:sp>
      <p:sp>
        <p:nvSpPr>
          <p:cNvPr id="335" name="Google Shape;335;p38"/>
          <p:cNvSpPr/>
          <p:nvPr/>
        </p:nvSpPr>
        <p:spPr>
          <a:xfrm>
            <a:off x="7135394" y="3540925"/>
            <a:ext cx="1769700" cy="7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Someone’s PC</a:t>
            </a:r>
            <a:br>
              <a:rPr lang="en-GB"/>
            </a:br>
            <a:r>
              <a:rPr lang="en-GB" sz="1200">
                <a:solidFill>
                  <a:schemeClr val="dk1"/>
                </a:solidFill>
              </a:rPr>
              <a:t>(Running your code)</a:t>
            </a:r>
            <a:endParaRPr/>
          </a:p>
        </p:txBody>
      </p:sp>
      <p:cxnSp>
        <p:nvCxnSpPr>
          <p:cNvPr id="336" name="Google Shape;336;p38"/>
          <p:cNvCxnSpPr>
            <a:stCxn id="331" idx="2"/>
            <a:endCxn id="332" idx="0"/>
          </p:cNvCxnSpPr>
          <p:nvPr/>
        </p:nvCxnSpPr>
        <p:spPr>
          <a:xfrm flipH="1">
            <a:off x="1324200" y="2229575"/>
            <a:ext cx="3289500" cy="1311300"/>
          </a:xfrm>
          <a:prstGeom prst="straightConnector1">
            <a:avLst/>
          </a:prstGeom>
          <a:noFill/>
          <a:ln cap="flat" cmpd="sng" w="9525">
            <a:solidFill>
              <a:schemeClr val="dk2"/>
            </a:solidFill>
            <a:prstDash val="solid"/>
            <a:round/>
            <a:headEnd len="med" w="med" type="none"/>
            <a:tailEnd len="med" w="med" type="triangle"/>
          </a:ln>
        </p:spPr>
      </p:cxnSp>
      <p:cxnSp>
        <p:nvCxnSpPr>
          <p:cNvPr id="337" name="Google Shape;337;p38"/>
          <p:cNvCxnSpPr>
            <a:stCxn id="331" idx="2"/>
            <a:endCxn id="333" idx="0"/>
          </p:cNvCxnSpPr>
          <p:nvPr/>
        </p:nvCxnSpPr>
        <p:spPr>
          <a:xfrm flipH="1">
            <a:off x="3310200" y="2229575"/>
            <a:ext cx="1303500" cy="1311300"/>
          </a:xfrm>
          <a:prstGeom prst="straightConnector1">
            <a:avLst/>
          </a:prstGeom>
          <a:noFill/>
          <a:ln cap="flat" cmpd="sng" w="9525">
            <a:solidFill>
              <a:schemeClr val="dk2"/>
            </a:solidFill>
            <a:prstDash val="solid"/>
            <a:round/>
            <a:headEnd len="med" w="med" type="none"/>
            <a:tailEnd len="med" w="med" type="triangle"/>
          </a:ln>
        </p:spPr>
      </p:cxnSp>
      <p:cxnSp>
        <p:nvCxnSpPr>
          <p:cNvPr id="338" name="Google Shape;338;p38"/>
          <p:cNvCxnSpPr>
            <a:stCxn id="331" idx="2"/>
            <a:endCxn id="334" idx="0"/>
          </p:cNvCxnSpPr>
          <p:nvPr/>
        </p:nvCxnSpPr>
        <p:spPr>
          <a:xfrm>
            <a:off x="4613700" y="2229575"/>
            <a:ext cx="682500" cy="131130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p38"/>
          <p:cNvCxnSpPr>
            <a:stCxn id="331" idx="2"/>
            <a:endCxn id="335" idx="0"/>
          </p:cNvCxnSpPr>
          <p:nvPr/>
        </p:nvCxnSpPr>
        <p:spPr>
          <a:xfrm>
            <a:off x="4613700" y="2229575"/>
            <a:ext cx="3406500" cy="1311300"/>
          </a:xfrm>
          <a:prstGeom prst="straightConnector1">
            <a:avLst/>
          </a:prstGeom>
          <a:noFill/>
          <a:ln cap="flat" cmpd="sng" w="9525">
            <a:solidFill>
              <a:schemeClr val="dk2"/>
            </a:solidFill>
            <a:prstDash val="solid"/>
            <a:round/>
            <a:headEnd len="med" w="med" type="none"/>
            <a:tailEnd len="med" w="med" type="triangle"/>
          </a:ln>
        </p:spPr>
      </p:cxnSp>
      <p:sp>
        <p:nvSpPr>
          <p:cNvPr id="340" name="Google Shape;340;p38"/>
          <p:cNvSpPr/>
          <p:nvPr/>
        </p:nvSpPr>
        <p:spPr>
          <a:xfrm>
            <a:off x="6400725" y="3873125"/>
            <a:ext cx="129900" cy="110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p:nvPr/>
        </p:nvSpPr>
        <p:spPr>
          <a:xfrm>
            <a:off x="6611754" y="3873125"/>
            <a:ext cx="129900" cy="110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p:nvPr/>
        </p:nvSpPr>
        <p:spPr>
          <a:xfrm>
            <a:off x="6822784" y="3873125"/>
            <a:ext cx="129900" cy="110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539025" y="2728100"/>
            <a:ext cx="60540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Break</a:t>
            </a:r>
            <a:endParaRPr>
              <a:solidFill>
                <a:schemeClr val="lt1"/>
              </a:solidFill>
              <a:latin typeface="Arial Black"/>
              <a:ea typeface="Arial Black"/>
              <a:cs typeface="Arial Black"/>
              <a:sym typeface="Arial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108750" y="2115775"/>
            <a:ext cx="6865200" cy="206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Visualization is worth a thousand words </a:t>
            </a:r>
            <a:r>
              <a:rPr lang="en-GB"/>
              <a:t>😇:</a:t>
            </a:r>
            <a:br>
              <a:rPr lang="en-GB"/>
            </a:br>
            <a:r>
              <a:rPr lang="en-GB">
                <a:latin typeface="Caveat"/>
                <a:ea typeface="Caveat"/>
                <a:cs typeface="Caveat"/>
                <a:sym typeface="Caveat"/>
              </a:rPr>
              <a:t>UI/UX</a:t>
            </a:r>
            <a:r>
              <a:rPr lang="en-GB"/>
              <a:t> of WandB</a:t>
            </a:r>
            <a:endParaRPr>
              <a:solidFill>
                <a:schemeClr val="lt1"/>
              </a:solidFill>
              <a:latin typeface="Arial Black"/>
              <a:ea typeface="Arial Black"/>
              <a:cs typeface="Arial Black"/>
              <a:sym typeface="Arial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370483" y="2926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Functionality</a:t>
            </a:r>
            <a:endParaRPr/>
          </a:p>
        </p:txBody>
      </p:sp>
      <p:sp>
        <p:nvSpPr>
          <p:cNvPr id="358" name="Google Shape;358;p41"/>
          <p:cNvSpPr txBox="1"/>
          <p:nvPr>
            <p:ph idx="2" type="subTitle"/>
          </p:nvPr>
        </p:nvSpPr>
        <p:spPr>
          <a:xfrm>
            <a:off x="370479" y="789125"/>
            <a:ext cx="38937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UI elements from </a:t>
            </a:r>
            <a:r>
              <a:rPr b="1" lang="en-GB">
                <a:latin typeface="Muli"/>
                <a:ea typeface="Muli"/>
                <a:cs typeface="Muli"/>
                <a:sym typeface="Muli"/>
              </a:rPr>
              <a:t>COARSE</a:t>
            </a:r>
            <a:r>
              <a:rPr lang="en-GB">
                <a:latin typeface="Muli"/>
                <a:ea typeface="Muli"/>
                <a:cs typeface="Muli"/>
                <a:sym typeface="Muli"/>
              </a:rPr>
              <a:t> to </a:t>
            </a:r>
            <a:r>
              <a:rPr b="1" lang="en-GB">
                <a:latin typeface="Muli"/>
                <a:ea typeface="Muli"/>
                <a:cs typeface="Muli"/>
                <a:sym typeface="Muli"/>
              </a:rPr>
              <a:t>FINE</a:t>
            </a:r>
            <a:endParaRPr>
              <a:latin typeface="Muli"/>
              <a:ea typeface="Muli"/>
              <a:cs typeface="Muli"/>
              <a:sym typeface="Muli"/>
            </a:endParaRPr>
          </a:p>
        </p:txBody>
      </p:sp>
      <p:sp>
        <p:nvSpPr>
          <p:cNvPr id="359" name="Google Shape;359;p41"/>
          <p:cNvSpPr txBox="1"/>
          <p:nvPr/>
        </p:nvSpPr>
        <p:spPr>
          <a:xfrm>
            <a:off x="1035425" y="1688613"/>
            <a:ext cx="3893700" cy="2020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latin typeface="Muli"/>
                <a:ea typeface="Muli"/>
                <a:cs typeface="Muli"/>
                <a:sym typeface="Muli"/>
              </a:rPr>
              <a:t>Sections</a:t>
            </a:r>
            <a:endParaRPr>
              <a:latin typeface="Muli"/>
              <a:ea typeface="Muli"/>
              <a:cs typeface="Muli"/>
              <a:sym typeface="Muli"/>
            </a:endParaRPr>
          </a:p>
          <a:p>
            <a:pPr indent="-317500" lvl="0" marL="457200" rtl="0" algn="l">
              <a:lnSpc>
                <a:spcPct val="100000"/>
              </a:lnSpc>
              <a:spcBef>
                <a:spcPts val="1100"/>
              </a:spcBef>
              <a:spcAft>
                <a:spcPts val="0"/>
              </a:spcAft>
              <a:buSzPts val="1400"/>
              <a:buFont typeface="Muli"/>
              <a:buChar char="●"/>
            </a:pPr>
            <a:r>
              <a:rPr lang="en-GB">
                <a:latin typeface="Muli"/>
                <a:ea typeface="Muli"/>
                <a:cs typeface="Muli"/>
                <a:sym typeface="Muli"/>
              </a:rPr>
              <a:t>Charts</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Sweep (If sweeping is done)</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System</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Hidden Panels</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Miscellaneous</a:t>
            </a:r>
            <a:br>
              <a:rPr lang="en-GB">
                <a:latin typeface="Muli"/>
                <a:ea typeface="Muli"/>
                <a:cs typeface="Muli"/>
                <a:sym typeface="Muli"/>
              </a:rPr>
            </a:br>
            <a:r>
              <a:rPr lang="en-GB">
                <a:latin typeface="Muli"/>
                <a:ea typeface="Muli"/>
                <a:cs typeface="Muli"/>
                <a:sym typeface="Muli"/>
              </a:rPr>
              <a:t>(Smoothing, Outlier-handling, Layout Thingy)</a:t>
            </a:r>
            <a:endParaRPr>
              <a:latin typeface="Muli"/>
              <a:ea typeface="Muli"/>
              <a:cs typeface="Muli"/>
              <a:sym typeface="Muli"/>
            </a:endParaRPr>
          </a:p>
        </p:txBody>
      </p:sp>
      <p:grpSp>
        <p:nvGrpSpPr>
          <p:cNvPr id="360" name="Google Shape;360;p41"/>
          <p:cNvGrpSpPr/>
          <p:nvPr/>
        </p:nvGrpSpPr>
        <p:grpSpPr>
          <a:xfrm rot="5400000">
            <a:off x="8641234" y="411193"/>
            <a:ext cx="278152" cy="345818"/>
            <a:chOff x="0" y="46600"/>
            <a:chExt cx="3121800" cy="5004600"/>
          </a:xfrm>
        </p:grpSpPr>
        <p:sp>
          <p:nvSpPr>
            <p:cNvPr id="361" name="Google Shape;361;p41"/>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3" name="Google Shape;363;p41"/>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364" name="Google Shape;364;p41"/>
          <p:cNvPicPr preferRelativeResize="0"/>
          <p:nvPr/>
        </p:nvPicPr>
        <p:blipFill>
          <a:blip r:embed="rId3">
            <a:alphaModFix/>
          </a:blip>
          <a:stretch>
            <a:fillRect/>
          </a:stretch>
        </p:blipFill>
        <p:spPr>
          <a:xfrm>
            <a:off x="5550925" y="1223857"/>
            <a:ext cx="2929375" cy="26957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type="title"/>
          </p:nvPr>
        </p:nvSpPr>
        <p:spPr>
          <a:xfrm>
            <a:off x="370483" y="2926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Functionality</a:t>
            </a:r>
            <a:endParaRPr/>
          </a:p>
        </p:txBody>
      </p:sp>
      <p:sp>
        <p:nvSpPr>
          <p:cNvPr id="370" name="Google Shape;370;p42"/>
          <p:cNvSpPr txBox="1"/>
          <p:nvPr>
            <p:ph idx="2" type="subTitle"/>
          </p:nvPr>
        </p:nvSpPr>
        <p:spPr>
          <a:xfrm>
            <a:off x="370479" y="789125"/>
            <a:ext cx="38937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UI elements from </a:t>
            </a:r>
            <a:r>
              <a:rPr b="1" lang="en-GB">
                <a:latin typeface="Muli"/>
                <a:ea typeface="Muli"/>
                <a:cs typeface="Muli"/>
                <a:sym typeface="Muli"/>
              </a:rPr>
              <a:t>COARSE</a:t>
            </a:r>
            <a:r>
              <a:rPr lang="en-GB">
                <a:latin typeface="Muli"/>
                <a:ea typeface="Muli"/>
                <a:cs typeface="Muli"/>
                <a:sym typeface="Muli"/>
              </a:rPr>
              <a:t> to </a:t>
            </a:r>
            <a:r>
              <a:rPr b="1" lang="en-GB">
                <a:latin typeface="Muli"/>
                <a:ea typeface="Muli"/>
                <a:cs typeface="Muli"/>
                <a:sym typeface="Muli"/>
              </a:rPr>
              <a:t>FINE</a:t>
            </a:r>
            <a:endParaRPr>
              <a:latin typeface="Muli"/>
              <a:ea typeface="Muli"/>
              <a:cs typeface="Muli"/>
              <a:sym typeface="Muli"/>
            </a:endParaRPr>
          </a:p>
        </p:txBody>
      </p:sp>
      <p:grpSp>
        <p:nvGrpSpPr>
          <p:cNvPr id="371" name="Google Shape;371;p42"/>
          <p:cNvGrpSpPr/>
          <p:nvPr/>
        </p:nvGrpSpPr>
        <p:grpSpPr>
          <a:xfrm rot="5400000">
            <a:off x="8641234" y="411193"/>
            <a:ext cx="278152" cy="345818"/>
            <a:chOff x="0" y="46600"/>
            <a:chExt cx="3121800" cy="5004600"/>
          </a:xfrm>
        </p:grpSpPr>
        <p:sp>
          <p:nvSpPr>
            <p:cNvPr id="372" name="Google Shape;372;p4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4" name="Google Shape;374;p4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75" name="Google Shape;375;p42"/>
          <p:cNvSpPr txBox="1"/>
          <p:nvPr/>
        </p:nvSpPr>
        <p:spPr>
          <a:xfrm>
            <a:off x="370475" y="2061550"/>
            <a:ext cx="4220700" cy="2020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latin typeface="Muli"/>
                <a:ea typeface="Muli"/>
                <a:cs typeface="Muli"/>
                <a:sym typeface="Muli"/>
              </a:rPr>
              <a:t>Adding a custom panel:</a:t>
            </a:r>
            <a:endParaRPr>
              <a:latin typeface="Muli"/>
              <a:ea typeface="Muli"/>
              <a:cs typeface="Muli"/>
              <a:sym typeface="Muli"/>
            </a:endParaRPr>
          </a:p>
          <a:p>
            <a:pPr indent="-317500" lvl="0" marL="457200" rtl="0" algn="l">
              <a:lnSpc>
                <a:spcPct val="100000"/>
              </a:lnSpc>
              <a:spcBef>
                <a:spcPts val="1100"/>
              </a:spcBef>
              <a:spcAft>
                <a:spcPts val="0"/>
              </a:spcAft>
              <a:buSzPts val="1400"/>
              <a:buFont typeface="Muli"/>
              <a:buChar char="●"/>
            </a:pPr>
            <a:r>
              <a:rPr lang="en-GB">
                <a:latin typeface="Muli"/>
                <a:ea typeface="Muli"/>
                <a:cs typeface="Muli"/>
                <a:sym typeface="Muli"/>
              </a:rPr>
              <a:t>Line/Bar/Scatter/Parallel Plots</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Run Comparer</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Parameter Importance</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Code</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Markdown</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Custom chart</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Weave (to check/verify project essentials)</a:t>
            </a:r>
            <a:endParaRPr>
              <a:latin typeface="Muli"/>
              <a:ea typeface="Muli"/>
              <a:cs typeface="Muli"/>
              <a:sym typeface="Muli"/>
            </a:endParaRPr>
          </a:p>
        </p:txBody>
      </p:sp>
      <p:pic>
        <p:nvPicPr>
          <p:cNvPr id="376" name="Google Shape;376;p42"/>
          <p:cNvPicPr preferRelativeResize="0"/>
          <p:nvPr/>
        </p:nvPicPr>
        <p:blipFill>
          <a:blip r:embed="rId3">
            <a:alphaModFix/>
          </a:blip>
          <a:stretch>
            <a:fillRect/>
          </a:stretch>
        </p:blipFill>
        <p:spPr>
          <a:xfrm>
            <a:off x="5699772" y="1182725"/>
            <a:ext cx="1955825" cy="3778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txBox="1"/>
          <p:nvPr>
            <p:ph type="title"/>
          </p:nvPr>
        </p:nvSpPr>
        <p:spPr>
          <a:xfrm>
            <a:off x="342008"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RUNs</a:t>
            </a:r>
            <a:endParaRPr/>
          </a:p>
        </p:txBody>
      </p:sp>
      <p:grpSp>
        <p:nvGrpSpPr>
          <p:cNvPr id="382" name="Google Shape;382;p43"/>
          <p:cNvGrpSpPr/>
          <p:nvPr/>
        </p:nvGrpSpPr>
        <p:grpSpPr>
          <a:xfrm rot="5400000">
            <a:off x="8641234" y="411193"/>
            <a:ext cx="278152" cy="345818"/>
            <a:chOff x="0" y="46600"/>
            <a:chExt cx="3121800" cy="5004600"/>
          </a:xfrm>
        </p:grpSpPr>
        <p:sp>
          <p:nvSpPr>
            <p:cNvPr id="383" name="Google Shape;383;p4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5" name="Google Shape;385;p4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86" name="Google Shape;386;p43"/>
          <p:cNvSpPr txBox="1"/>
          <p:nvPr/>
        </p:nvSpPr>
        <p:spPr>
          <a:xfrm>
            <a:off x="292050" y="1831625"/>
            <a:ext cx="3386400" cy="1878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latin typeface="Muli"/>
                <a:ea typeface="Muli"/>
                <a:cs typeface="Muli"/>
                <a:sym typeface="Muli"/>
              </a:rPr>
              <a:t>Chart View</a:t>
            </a:r>
            <a:endParaRPr>
              <a:latin typeface="Muli"/>
              <a:ea typeface="Muli"/>
              <a:cs typeface="Muli"/>
              <a:sym typeface="Muli"/>
            </a:endParaRPr>
          </a:p>
          <a:p>
            <a:pPr indent="-317500" lvl="0" marL="457200" rtl="0" algn="l">
              <a:lnSpc>
                <a:spcPct val="100000"/>
              </a:lnSpc>
              <a:spcBef>
                <a:spcPts val="1100"/>
              </a:spcBef>
              <a:spcAft>
                <a:spcPts val="0"/>
              </a:spcAft>
              <a:buSzPts val="1400"/>
              <a:buFont typeface="Muli"/>
              <a:buChar char="●"/>
            </a:pPr>
            <a:r>
              <a:rPr lang="en-GB">
                <a:latin typeface="Muli"/>
                <a:ea typeface="Muli"/>
                <a:cs typeface="Muli"/>
                <a:sym typeface="Muli"/>
              </a:rPr>
              <a:t>Edit panel (Data, Grouping,</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Chart, Legend, Expression)</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Miscellaneous (Export, Duplicate, Download)</a:t>
            </a:r>
            <a:endParaRPr>
              <a:latin typeface="Muli"/>
              <a:ea typeface="Muli"/>
              <a:cs typeface="Muli"/>
              <a:sym typeface="Muli"/>
            </a:endParaRPr>
          </a:p>
        </p:txBody>
      </p:sp>
      <p:sp>
        <p:nvSpPr>
          <p:cNvPr id="387" name="Google Shape;387;p43"/>
          <p:cNvSpPr txBox="1"/>
          <p:nvPr/>
        </p:nvSpPr>
        <p:spPr>
          <a:xfrm>
            <a:off x="5707225" y="3171300"/>
            <a:ext cx="3246000" cy="1878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latin typeface="Muli"/>
                <a:ea typeface="Muli"/>
                <a:cs typeface="Muli"/>
                <a:sym typeface="Muli"/>
              </a:rPr>
              <a:t>Table view</a:t>
            </a:r>
            <a:endParaRPr>
              <a:latin typeface="Muli"/>
              <a:ea typeface="Muli"/>
              <a:cs typeface="Muli"/>
              <a:sym typeface="Muli"/>
            </a:endParaRPr>
          </a:p>
          <a:p>
            <a:pPr indent="-317500" lvl="0" marL="457200" rtl="0" algn="l">
              <a:lnSpc>
                <a:spcPct val="100000"/>
              </a:lnSpc>
              <a:spcBef>
                <a:spcPts val="1100"/>
              </a:spcBef>
              <a:spcAft>
                <a:spcPts val="0"/>
              </a:spcAft>
              <a:buSzPts val="1400"/>
              <a:buFont typeface="Muli"/>
              <a:buChar char="●"/>
            </a:pPr>
            <a:r>
              <a:rPr lang="en-GB">
                <a:latin typeface="Muli"/>
                <a:ea typeface="Muli"/>
                <a:cs typeface="Muli"/>
                <a:sym typeface="Muli"/>
              </a:rPr>
              <a:t>Search / Filter / Group</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Sort</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Tag</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Move / Delete</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Magic wand (feature selection)</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Columns</a:t>
            </a:r>
            <a:endParaRPr>
              <a:latin typeface="Muli"/>
              <a:ea typeface="Muli"/>
              <a:cs typeface="Muli"/>
              <a:sym typeface="Mul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4"/>
          <p:cNvSpPr txBox="1"/>
          <p:nvPr>
            <p:ph type="title"/>
          </p:nvPr>
        </p:nvSpPr>
        <p:spPr>
          <a:xfrm>
            <a:off x="370483" y="2926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Functionality</a:t>
            </a:r>
            <a:endParaRPr/>
          </a:p>
        </p:txBody>
      </p:sp>
      <p:sp>
        <p:nvSpPr>
          <p:cNvPr id="393" name="Google Shape;393;p44"/>
          <p:cNvSpPr txBox="1"/>
          <p:nvPr>
            <p:ph idx="2" type="subTitle"/>
          </p:nvPr>
        </p:nvSpPr>
        <p:spPr>
          <a:xfrm>
            <a:off x="370483" y="7891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UI elements from </a:t>
            </a:r>
            <a:r>
              <a:rPr b="1" lang="en-GB">
                <a:latin typeface="Muli"/>
                <a:ea typeface="Muli"/>
                <a:cs typeface="Muli"/>
                <a:sym typeface="Muli"/>
              </a:rPr>
              <a:t>COARSE</a:t>
            </a:r>
            <a:r>
              <a:rPr lang="en-GB">
                <a:latin typeface="Muli"/>
                <a:ea typeface="Muli"/>
                <a:cs typeface="Muli"/>
                <a:sym typeface="Muli"/>
              </a:rPr>
              <a:t> to </a:t>
            </a:r>
            <a:r>
              <a:rPr b="1" lang="en-GB">
                <a:latin typeface="Muli"/>
                <a:ea typeface="Muli"/>
                <a:cs typeface="Muli"/>
                <a:sym typeface="Muli"/>
              </a:rPr>
              <a:t>FINE</a:t>
            </a:r>
            <a:r>
              <a:rPr lang="en-GB">
                <a:latin typeface="Muli"/>
                <a:ea typeface="Muli"/>
                <a:cs typeface="Muli"/>
                <a:sym typeface="Muli"/>
              </a:rPr>
              <a:t> and how to effectively use them</a:t>
            </a:r>
            <a:endParaRPr>
              <a:latin typeface="Muli"/>
              <a:ea typeface="Muli"/>
              <a:cs typeface="Muli"/>
              <a:sym typeface="Muli"/>
            </a:endParaRPr>
          </a:p>
        </p:txBody>
      </p:sp>
      <p:grpSp>
        <p:nvGrpSpPr>
          <p:cNvPr id="394" name="Google Shape;394;p44"/>
          <p:cNvGrpSpPr/>
          <p:nvPr/>
        </p:nvGrpSpPr>
        <p:grpSpPr>
          <a:xfrm rot="5400000">
            <a:off x="8641234" y="411193"/>
            <a:ext cx="278152" cy="345818"/>
            <a:chOff x="0" y="46600"/>
            <a:chExt cx="3121800" cy="5004600"/>
          </a:xfrm>
        </p:grpSpPr>
        <p:sp>
          <p:nvSpPr>
            <p:cNvPr id="395" name="Google Shape;395;p44"/>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7" name="Google Shape;397;p4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398" name="Google Shape;398;p44"/>
          <p:cNvPicPr preferRelativeResize="0"/>
          <p:nvPr/>
        </p:nvPicPr>
        <p:blipFill>
          <a:blip r:embed="rId3">
            <a:alphaModFix/>
          </a:blip>
          <a:stretch>
            <a:fillRect/>
          </a:stretch>
        </p:blipFill>
        <p:spPr>
          <a:xfrm>
            <a:off x="823963" y="1577339"/>
            <a:ext cx="7553024" cy="3566162"/>
          </a:xfrm>
          <a:prstGeom prst="rect">
            <a:avLst/>
          </a:prstGeom>
          <a:noFill/>
          <a:ln>
            <a:noFill/>
          </a:ln>
        </p:spPr>
      </p:pic>
      <p:sp>
        <p:nvSpPr>
          <p:cNvPr id="399" name="Google Shape;399;p44"/>
          <p:cNvSpPr txBox="1"/>
          <p:nvPr/>
        </p:nvSpPr>
        <p:spPr>
          <a:xfrm>
            <a:off x="370475" y="1125900"/>
            <a:ext cx="83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uli"/>
                <a:ea typeface="Muli"/>
                <a:cs typeface="Muli"/>
                <a:sym typeface="Muli"/>
              </a:rPr>
              <a:t>WandB Home - the GLOBAL view of all your </a:t>
            </a:r>
            <a:r>
              <a:rPr lang="en-GB">
                <a:latin typeface="Muli"/>
                <a:ea typeface="Muli"/>
                <a:cs typeface="Muli"/>
                <a:sym typeface="Muli"/>
              </a:rPr>
              <a:t>experiments…</a:t>
            </a:r>
            <a:endParaRPr>
              <a:latin typeface="Muli"/>
              <a:ea typeface="Muli"/>
              <a:cs typeface="Muli"/>
              <a:sym typeface="Mul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5"/>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Application of Sweeps</a:t>
            </a:r>
            <a:endParaRPr/>
          </a:p>
        </p:txBody>
      </p:sp>
      <p:sp>
        <p:nvSpPr>
          <p:cNvPr id="405" name="Google Shape;405;p45"/>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Generating configs automatically</a:t>
            </a:r>
            <a:endParaRPr>
              <a:latin typeface="Muli"/>
              <a:ea typeface="Muli"/>
              <a:cs typeface="Muli"/>
              <a:sym typeface="Muli"/>
            </a:endParaRPr>
          </a:p>
        </p:txBody>
      </p:sp>
      <p:sp>
        <p:nvSpPr>
          <p:cNvPr id="406" name="Google Shape;406;p45"/>
          <p:cNvSpPr txBox="1"/>
          <p:nvPr/>
        </p:nvSpPr>
        <p:spPr>
          <a:xfrm>
            <a:off x="311700" y="1533475"/>
            <a:ext cx="8520600" cy="2618700"/>
          </a:xfrm>
          <a:prstGeom prst="rect">
            <a:avLst/>
          </a:prstGeom>
          <a:noFill/>
          <a:ln>
            <a:noFill/>
          </a:ln>
        </p:spPr>
        <p:txBody>
          <a:bodyPr anchorCtr="0" anchor="t" bIns="91425" lIns="91425" spcFirstLastPara="1" rIns="91425" wrap="square" tIns="91425">
            <a:noAutofit/>
          </a:bodyPr>
          <a:lstStyle/>
          <a:p>
            <a:pPr indent="-342900" lvl="0" marL="457200" rtl="0" algn="just">
              <a:lnSpc>
                <a:spcPct val="142857"/>
              </a:lnSpc>
              <a:spcBef>
                <a:spcPts val="0"/>
              </a:spcBef>
              <a:spcAft>
                <a:spcPts val="0"/>
              </a:spcAft>
              <a:buSzPts val="1800"/>
              <a:buFont typeface="Muli"/>
              <a:buChar char="●"/>
            </a:pPr>
            <a:r>
              <a:rPr lang="en-GB" sz="1800" u="sng">
                <a:latin typeface="Muli"/>
                <a:ea typeface="Muli"/>
                <a:cs typeface="Muli"/>
                <a:sym typeface="Muli"/>
              </a:rPr>
              <a:t>Efficient ablation management</a:t>
            </a:r>
            <a:endParaRPr sz="1800">
              <a:latin typeface="Muli"/>
              <a:ea typeface="Muli"/>
              <a:cs typeface="Muli"/>
              <a:sym typeface="Muli"/>
            </a:endParaRPr>
          </a:p>
          <a:p>
            <a:pPr indent="-342900" lvl="0" marL="457200" rtl="0" algn="just">
              <a:lnSpc>
                <a:spcPct val="142857"/>
              </a:lnSpc>
              <a:spcBef>
                <a:spcPts val="0"/>
              </a:spcBef>
              <a:spcAft>
                <a:spcPts val="0"/>
              </a:spcAft>
              <a:buSzPts val="1800"/>
              <a:buFont typeface="Muli"/>
              <a:buChar char="●"/>
            </a:pPr>
            <a:r>
              <a:rPr lang="en-GB" sz="1800" u="sng">
                <a:latin typeface="Muli"/>
                <a:ea typeface="Muli"/>
                <a:cs typeface="Muli"/>
                <a:sym typeface="Muli"/>
              </a:rPr>
              <a:t>Grid Search</a:t>
            </a:r>
            <a:endParaRPr sz="1800">
              <a:latin typeface="Muli"/>
              <a:ea typeface="Muli"/>
              <a:cs typeface="Muli"/>
              <a:sym typeface="Muli"/>
            </a:endParaRPr>
          </a:p>
          <a:p>
            <a:pPr indent="-342900" lvl="0" marL="457200" rtl="0" algn="just">
              <a:lnSpc>
                <a:spcPct val="142857"/>
              </a:lnSpc>
              <a:spcBef>
                <a:spcPts val="0"/>
              </a:spcBef>
              <a:spcAft>
                <a:spcPts val="0"/>
              </a:spcAft>
              <a:buSzPts val="1800"/>
              <a:buFont typeface="Muli"/>
              <a:buChar char="●"/>
            </a:pPr>
            <a:r>
              <a:rPr lang="en-GB" sz="1800" u="sng">
                <a:latin typeface="Muli"/>
                <a:ea typeface="Muli"/>
                <a:cs typeface="Muli"/>
                <a:sym typeface="Muli"/>
              </a:rPr>
              <a:t>Visualizing and Comparing</a:t>
            </a:r>
            <a:r>
              <a:rPr lang="en-GB" sz="1800">
                <a:latin typeface="Muli"/>
                <a:ea typeface="Muli"/>
                <a:cs typeface="Muli"/>
                <a:sym typeface="Muli"/>
              </a:rPr>
              <a:t> multiple runs (of our choice) through </a:t>
            </a:r>
            <a:r>
              <a:rPr lang="en-GB" sz="1800" u="sng">
                <a:latin typeface="Muli"/>
                <a:ea typeface="Muli"/>
                <a:cs typeface="Muli"/>
                <a:sym typeface="Muli"/>
              </a:rPr>
              <a:t>parallel coordinates</a:t>
            </a:r>
            <a:r>
              <a:rPr lang="en-GB" sz="1800">
                <a:latin typeface="Muli"/>
                <a:ea typeface="Muli"/>
                <a:cs typeface="Muli"/>
                <a:sym typeface="Muli"/>
              </a:rPr>
              <a:t> plot.</a:t>
            </a:r>
            <a:endParaRPr sz="1800">
              <a:latin typeface="Muli"/>
              <a:ea typeface="Muli"/>
              <a:cs typeface="Muli"/>
              <a:sym typeface="Muli"/>
            </a:endParaRPr>
          </a:p>
          <a:p>
            <a:pPr indent="-342900" lvl="0" marL="457200" rtl="0" algn="just">
              <a:lnSpc>
                <a:spcPct val="142857"/>
              </a:lnSpc>
              <a:spcBef>
                <a:spcPts val="0"/>
              </a:spcBef>
              <a:spcAft>
                <a:spcPts val="0"/>
              </a:spcAft>
              <a:buSzPts val="1800"/>
              <a:buFont typeface="Muli"/>
              <a:buChar char="●"/>
            </a:pPr>
            <a:r>
              <a:rPr lang="en-GB" sz="1800">
                <a:latin typeface="Muli"/>
                <a:ea typeface="Muli"/>
                <a:cs typeface="Muli"/>
                <a:sym typeface="Muli"/>
              </a:rPr>
              <a:t>We can engage as many </a:t>
            </a:r>
            <a:r>
              <a:rPr lang="en-GB" sz="1800">
                <a:solidFill>
                  <a:srgbClr val="1155CC"/>
                </a:solidFill>
                <a:latin typeface="Muli"/>
                <a:ea typeface="Muli"/>
                <a:cs typeface="Muli"/>
                <a:sym typeface="Muli"/>
              </a:rPr>
              <a:t>gnodes</a:t>
            </a:r>
            <a:r>
              <a:rPr lang="en-GB" sz="1800">
                <a:latin typeface="Muli"/>
                <a:ea typeface="Muli"/>
                <a:cs typeface="Muli"/>
                <a:sym typeface="Muli"/>
              </a:rPr>
              <a:t> </a:t>
            </a:r>
            <a:r>
              <a:rPr lang="en-GB" sz="1800">
                <a:solidFill>
                  <a:schemeClr val="dk1"/>
                </a:solidFill>
                <a:latin typeface="Muli"/>
                <a:ea typeface="Muli"/>
                <a:cs typeface="Muli"/>
                <a:sym typeface="Muli"/>
              </a:rPr>
              <a:t>(agents/workers) </a:t>
            </a:r>
            <a:r>
              <a:rPr lang="en-GB" sz="1800">
                <a:latin typeface="Muli"/>
                <a:ea typeface="Muli"/>
                <a:cs typeface="Muli"/>
                <a:sym typeface="Muli"/>
              </a:rPr>
              <a:t>we want just by mentioning </a:t>
            </a:r>
            <a:r>
              <a:rPr lang="en-GB" sz="1800">
                <a:solidFill>
                  <a:srgbClr val="1155CC"/>
                </a:solidFill>
                <a:latin typeface="Muli"/>
                <a:ea typeface="Muli"/>
                <a:cs typeface="Muli"/>
                <a:sym typeface="Muli"/>
              </a:rPr>
              <a:t>sweep-id.</a:t>
            </a:r>
            <a:endParaRPr sz="3800">
              <a:latin typeface="Muli"/>
              <a:ea typeface="Muli"/>
              <a:cs typeface="Muli"/>
              <a:sym typeface="Muli"/>
            </a:endParaRPr>
          </a:p>
        </p:txBody>
      </p:sp>
      <p:grpSp>
        <p:nvGrpSpPr>
          <p:cNvPr id="407" name="Google Shape;407;p45"/>
          <p:cNvGrpSpPr/>
          <p:nvPr/>
        </p:nvGrpSpPr>
        <p:grpSpPr>
          <a:xfrm rot="5400000">
            <a:off x="8641234" y="411193"/>
            <a:ext cx="278152" cy="345818"/>
            <a:chOff x="0" y="46600"/>
            <a:chExt cx="3121800" cy="5004600"/>
          </a:xfrm>
        </p:grpSpPr>
        <p:sp>
          <p:nvSpPr>
            <p:cNvPr id="408" name="Google Shape;408;p4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0" name="Google Shape;410;p4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ph type="title"/>
          </p:nvPr>
        </p:nvSpPr>
        <p:spPr>
          <a:xfrm>
            <a:off x="370483" y="2926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Functionality</a:t>
            </a:r>
            <a:endParaRPr/>
          </a:p>
        </p:txBody>
      </p:sp>
      <p:sp>
        <p:nvSpPr>
          <p:cNvPr id="416" name="Google Shape;416;p46"/>
          <p:cNvSpPr txBox="1"/>
          <p:nvPr>
            <p:ph idx="2" type="subTitle"/>
          </p:nvPr>
        </p:nvSpPr>
        <p:spPr>
          <a:xfrm>
            <a:off x="370483" y="7891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Parallel plots - </a:t>
            </a:r>
            <a:r>
              <a:rPr b="1" lang="en-GB">
                <a:latin typeface="Muli"/>
                <a:ea typeface="Muli"/>
                <a:cs typeface="Muli"/>
                <a:sym typeface="Muli"/>
              </a:rPr>
              <a:t>OUR SAVIOR</a:t>
            </a:r>
            <a:endParaRPr b="1">
              <a:latin typeface="Muli"/>
              <a:ea typeface="Muli"/>
              <a:cs typeface="Muli"/>
              <a:sym typeface="Muli"/>
            </a:endParaRPr>
          </a:p>
        </p:txBody>
      </p:sp>
      <p:grpSp>
        <p:nvGrpSpPr>
          <p:cNvPr id="417" name="Google Shape;417;p46"/>
          <p:cNvGrpSpPr/>
          <p:nvPr/>
        </p:nvGrpSpPr>
        <p:grpSpPr>
          <a:xfrm rot="5400000">
            <a:off x="8641234" y="411193"/>
            <a:ext cx="278152" cy="345818"/>
            <a:chOff x="0" y="46600"/>
            <a:chExt cx="3121800" cy="5004600"/>
          </a:xfrm>
        </p:grpSpPr>
        <p:sp>
          <p:nvSpPr>
            <p:cNvPr id="418" name="Google Shape;418;p46"/>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6"/>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20" name="Google Shape;420;p46"/>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421" name="Google Shape;421;p46"/>
          <p:cNvPicPr preferRelativeResize="0"/>
          <p:nvPr/>
        </p:nvPicPr>
        <p:blipFill>
          <a:blip r:embed="rId3">
            <a:alphaModFix/>
          </a:blip>
          <a:stretch>
            <a:fillRect/>
          </a:stretch>
        </p:blipFill>
        <p:spPr>
          <a:xfrm>
            <a:off x="1126300" y="1463549"/>
            <a:ext cx="7913375" cy="353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Research Attitude</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SzPts val="1400"/>
              <a:buFont typeface="Muli"/>
              <a:buChar char="○"/>
            </a:pPr>
            <a:r>
              <a:rPr lang="en-GB">
                <a:solidFill>
                  <a:schemeClr val="dk1"/>
                </a:solidFill>
                <a:latin typeface="Muli"/>
                <a:ea typeface="Muli"/>
                <a:cs typeface="Muli"/>
                <a:sym typeface="Muli"/>
              </a:rPr>
              <a:t>This is not coursework</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Creating new information is not easy</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Celebrate the small wins</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Adopt the scientific method</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Never forget ML 101 (even when you are experienced)</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When working with a new dataset</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When working with a new model</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Loss functions and plots</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Closing the loop</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[check out the doc]</a:t>
            </a:r>
            <a:endParaRPr>
              <a:solidFill>
                <a:schemeClr val="dk1"/>
              </a:solidFill>
              <a:latin typeface="Muli"/>
              <a:ea typeface="Muli"/>
              <a:cs typeface="Muli"/>
              <a:sym typeface="Muli"/>
            </a:endParaRPr>
          </a:p>
        </p:txBody>
      </p:sp>
      <p:grpSp>
        <p:nvGrpSpPr>
          <p:cNvPr id="130" name="Google Shape;130;p20"/>
          <p:cNvGrpSpPr/>
          <p:nvPr/>
        </p:nvGrpSpPr>
        <p:grpSpPr>
          <a:xfrm rot="5400000">
            <a:off x="8641234" y="411193"/>
            <a:ext cx="278152" cy="345818"/>
            <a:chOff x="0" y="46600"/>
            <a:chExt cx="3121800" cy="5004600"/>
          </a:xfrm>
        </p:grpSpPr>
        <p:sp>
          <p:nvSpPr>
            <p:cNvPr id="131" name="Google Shape;131;p20"/>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3" name="Google Shape;133;p20"/>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34" name="Google Shape;134;p20"/>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Best Practices in ML</a:t>
            </a:r>
            <a:endParaRPr/>
          </a:p>
          <a:p>
            <a:pPr indent="0" lvl="0" marL="0" rtl="0" algn="l">
              <a:lnSpc>
                <a:spcPct val="142857"/>
              </a:lnSpc>
              <a:spcBef>
                <a:spcPts val="0"/>
              </a:spcBef>
              <a:spcAft>
                <a:spcPts val="1100"/>
              </a:spcAft>
              <a:buClr>
                <a:schemeClr val="dk1"/>
              </a:buClr>
              <a:buSzPct val="78571"/>
              <a:buFont typeface="Arial"/>
              <a:buNone/>
            </a:pPr>
            <a:r>
              <a:rPr lang="en-GB" sz="1400" u="sng">
                <a:solidFill>
                  <a:schemeClr val="hlink"/>
                </a:solidFill>
                <a:hlinkClick r:id="rId3"/>
              </a:rPr>
              <a:t>Link to the document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7"/>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Application of Sweeps (Revisited)</a:t>
            </a:r>
            <a:endParaRPr/>
          </a:p>
        </p:txBody>
      </p:sp>
      <p:sp>
        <p:nvSpPr>
          <p:cNvPr id="427" name="Google Shape;427;p47"/>
          <p:cNvSpPr txBox="1"/>
          <p:nvPr/>
        </p:nvSpPr>
        <p:spPr>
          <a:xfrm>
            <a:off x="311700" y="1304875"/>
            <a:ext cx="8520600" cy="3512400"/>
          </a:xfrm>
          <a:prstGeom prst="rect">
            <a:avLst/>
          </a:prstGeom>
          <a:noFill/>
          <a:ln>
            <a:noFill/>
          </a:ln>
        </p:spPr>
        <p:txBody>
          <a:bodyPr anchorCtr="0" anchor="t" bIns="91425" lIns="91425" spcFirstLastPara="1" rIns="91425" wrap="square" tIns="91425">
            <a:noAutofit/>
          </a:bodyPr>
          <a:lstStyle/>
          <a:p>
            <a:pPr indent="-317500" lvl="0" marL="457200" rtl="0" algn="just">
              <a:lnSpc>
                <a:spcPct val="142857"/>
              </a:lnSpc>
              <a:spcBef>
                <a:spcPts val="0"/>
              </a:spcBef>
              <a:spcAft>
                <a:spcPts val="0"/>
              </a:spcAft>
              <a:buSzPts val="1400"/>
              <a:buFont typeface="Muli"/>
              <a:buChar char="●"/>
            </a:pPr>
            <a:r>
              <a:rPr lang="en-GB" u="sng">
                <a:latin typeface="Muli"/>
                <a:ea typeface="Muli"/>
                <a:cs typeface="Muli"/>
                <a:sym typeface="Muli"/>
              </a:rPr>
              <a:t>Efficient ablation management</a:t>
            </a:r>
            <a:r>
              <a:rPr lang="en-GB">
                <a:latin typeface="Muli"/>
                <a:ea typeface="Muli"/>
                <a:cs typeface="Muli"/>
                <a:sym typeface="Muli"/>
              </a:rPr>
              <a:t>: Hassle free auto execution of every combination of varying parameters.</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u="sng">
                <a:latin typeface="Muli"/>
                <a:ea typeface="Muli"/>
                <a:cs typeface="Muli"/>
                <a:sym typeface="Muli"/>
              </a:rPr>
              <a:t>Grid Search</a:t>
            </a:r>
            <a:r>
              <a:rPr lang="en-GB">
                <a:latin typeface="Muli"/>
                <a:ea typeface="Muli"/>
                <a:cs typeface="Muli"/>
                <a:sym typeface="Muli"/>
              </a:rPr>
              <a:t>: Can estimate feature importance (can be selected manually) based on metric objective.</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u="sng">
                <a:latin typeface="Muli"/>
                <a:ea typeface="Muli"/>
                <a:cs typeface="Muli"/>
                <a:sym typeface="Muli"/>
              </a:rPr>
              <a:t>Visualizing and Comparing</a:t>
            </a:r>
            <a:r>
              <a:rPr lang="en-GB">
                <a:latin typeface="Muli"/>
                <a:ea typeface="Muli"/>
                <a:cs typeface="Muli"/>
                <a:sym typeface="Muli"/>
              </a:rPr>
              <a:t> multiple runs (of our choice) through </a:t>
            </a:r>
            <a:r>
              <a:rPr lang="en-GB" u="sng">
                <a:latin typeface="Muli"/>
                <a:ea typeface="Muli"/>
                <a:cs typeface="Muli"/>
                <a:sym typeface="Muli"/>
              </a:rPr>
              <a:t>parallel coordinates</a:t>
            </a:r>
            <a:r>
              <a:rPr lang="en-GB">
                <a:latin typeface="Muli"/>
                <a:ea typeface="Muli"/>
                <a:cs typeface="Muli"/>
                <a:sym typeface="Muli"/>
              </a:rPr>
              <a:t> plot.</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We can engage as many </a:t>
            </a:r>
            <a:r>
              <a:rPr lang="en-GB">
                <a:solidFill>
                  <a:srgbClr val="1155CC"/>
                </a:solidFill>
                <a:latin typeface="Source Code Pro"/>
                <a:ea typeface="Source Code Pro"/>
                <a:cs typeface="Source Code Pro"/>
                <a:sym typeface="Source Code Pro"/>
              </a:rPr>
              <a:t>gnodes</a:t>
            </a:r>
            <a:r>
              <a:rPr lang="en-GB">
                <a:latin typeface="Muli"/>
                <a:ea typeface="Muli"/>
                <a:cs typeface="Muli"/>
                <a:sym typeface="Muli"/>
              </a:rPr>
              <a:t> </a:t>
            </a:r>
            <a:r>
              <a:rPr lang="en-GB">
                <a:solidFill>
                  <a:schemeClr val="dk1"/>
                </a:solidFill>
                <a:latin typeface="Muli"/>
                <a:ea typeface="Muli"/>
                <a:cs typeface="Muli"/>
                <a:sym typeface="Muli"/>
              </a:rPr>
              <a:t>(agents/workers) </a:t>
            </a:r>
            <a:r>
              <a:rPr lang="en-GB">
                <a:latin typeface="Muli"/>
                <a:ea typeface="Muli"/>
                <a:cs typeface="Muli"/>
                <a:sym typeface="Muli"/>
              </a:rPr>
              <a:t>we want just by mentioning </a:t>
            </a:r>
            <a:r>
              <a:rPr lang="en-GB">
                <a:solidFill>
                  <a:srgbClr val="1155CC"/>
                </a:solidFill>
                <a:latin typeface="Source Code Pro"/>
                <a:ea typeface="Source Code Pro"/>
                <a:cs typeface="Source Code Pro"/>
                <a:sym typeface="Source Code Pro"/>
              </a:rPr>
              <a:t>sweep-id</a:t>
            </a:r>
            <a:r>
              <a:rPr lang="en-GB">
                <a:latin typeface="Muli"/>
                <a:ea typeface="Muli"/>
                <a:cs typeface="Muli"/>
                <a:sym typeface="Muli"/>
              </a:rPr>
              <a:t> while submitting batch job for each </a:t>
            </a:r>
            <a:r>
              <a:rPr lang="en-GB">
                <a:solidFill>
                  <a:srgbClr val="1155CC"/>
                </a:solidFill>
                <a:latin typeface="Source Code Pro"/>
                <a:ea typeface="Source Code Pro"/>
                <a:cs typeface="Source Code Pro"/>
                <a:sym typeface="Source Code Pro"/>
              </a:rPr>
              <a:t>gnode</a:t>
            </a:r>
            <a:r>
              <a:rPr lang="en-GB">
                <a:latin typeface="Muli"/>
                <a:ea typeface="Muli"/>
                <a:cs typeface="Muli"/>
                <a:sym typeface="Muli"/>
              </a:rPr>
              <a:t>. This parallely completes all the runs expected in that </a:t>
            </a:r>
            <a:r>
              <a:rPr lang="en-GB">
                <a:solidFill>
                  <a:srgbClr val="1155CC"/>
                </a:solidFill>
                <a:latin typeface="Source Code Pro"/>
                <a:ea typeface="Source Code Pro"/>
                <a:cs typeface="Source Code Pro"/>
                <a:sym typeface="Source Code Pro"/>
              </a:rPr>
              <a:t>sweep</a:t>
            </a:r>
            <a:r>
              <a:rPr lang="en-GB">
                <a:latin typeface="Muli"/>
                <a:ea typeface="Muli"/>
                <a:cs typeface="Muli"/>
                <a:sym typeface="Muli"/>
              </a:rPr>
              <a:t>. No need to submit usual batch job (with all pre-requirements of data and code satisfied for that gnode).</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sz="2500">
                <a:latin typeface="Muli"/>
                <a:ea typeface="Muli"/>
                <a:cs typeface="Muli"/>
                <a:sym typeface="Muli"/>
              </a:rPr>
              <a:t>So it does have a lot of perks, Agree?</a:t>
            </a:r>
            <a:r>
              <a:rPr lang="en-GB">
                <a:latin typeface="Muli"/>
                <a:ea typeface="Muli"/>
                <a:cs typeface="Muli"/>
                <a:sym typeface="Muli"/>
              </a:rPr>
              <a:t>    </a:t>
            </a:r>
            <a:r>
              <a:rPr lang="en-GB" sz="3400">
                <a:latin typeface="Muli"/>
                <a:ea typeface="Muli"/>
                <a:cs typeface="Muli"/>
                <a:sym typeface="Muli"/>
              </a:rPr>
              <a:t>🙇</a:t>
            </a:r>
            <a:r>
              <a:rPr lang="en-GB" sz="3400">
                <a:solidFill>
                  <a:schemeClr val="dk1"/>
                </a:solidFill>
                <a:latin typeface="Muli"/>
                <a:ea typeface="Muli"/>
                <a:cs typeface="Muli"/>
                <a:sym typeface="Muli"/>
              </a:rPr>
              <a:t>🙎</a:t>
            </a:r>
            <a:r>
              <a:rPr lang="en-GB" sz="3400">
                <a:latin typeface="Muli"/>
                <a:ea typeface="Muli"/>
                <a:cs typeface="Muli"/>
                <a:sym typeface="Muli"/>
              </a:rPr>
              <a:t>🙆</a:t>
            </a:r>
            <a:endParaRPr sz="3400">
              <a:latin typeface="Muli"/>
              <a:ea typeface="Muli"/>
              <a:cs typeface="Muli"/>
              <a:sym typeface="Muli"/>
            </a:endParaRPr>
          </a:p>
        </p:txBody>
      </p:sp>
      <p:grpSp>
        <p:nvGrpSpPr>
          <p:cNvPr id="428" name="Google Shape;428;p47"/>
          <p:cNvGrpSpPr/>
          <p:nvPr/>
        </p:nvGrpSpPr>
        <p:grpSpPr>
          <a:xfrm rot="5400000">
            <a:off x="8641234" y="411193"/>
            <a:ext cx="278152" cy="345818"/>
            <a:chOff x="0" y="46600"/>
            <a:chExt cx="3121800" cy="5004600"/>
          </a:xfrm>
        </p:grpSpPr>
        <p:sp>
          <p:nvSpPr>
            <p:cNvPr id="429" name="Google Shape;429;p47"/>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7"/>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31" name="Google Shape;431;p47"/>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txBox="1"/>
          <p:nvPr>
            <p:ph type="title"/>
          </p:nvPr>
        </p:nvSpPr>
        <p:spPr>
          <a:xfrm>
            <a:off x="370483" y="2926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Reports - [Optional]</a:t>
            </a:r>
            <a:endParaRPr/>
          </a:p>
        </p:txBody>
      </p:sp>
      <p:sp>
        <p:nvSpPr>
          <p:cNvPr id="437" name="Google Shape;437;p48"/>
          <p:cNvSpPr txBox="1"/>
          <p:nvPr>
            <p:ph idx="2" type="subTitle"/>
          </p:nvPr>
        </p:nvSpPr>
        <p:spPr>
          <a:xfrm>
            <a:off x="370483" y="7891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Parallel plots - </a:t>
            </a:r>
            <a:r>
              <a:rPr b="1" lang="en-GB">
                <a:latin typeface="Muli"/>
                <a:ea typeface="Muli"/>
                <a:cs typeface="Muli"/>
                <a:sym typeface="Muli"/>
              </a:rPr>
              <a:t>OUR SAVIOR</a:t>
            </a:r>
            <a:endParaRPr b="1">
              <a:latin typeface="Muli"/>
              <a:ea typeface="Muli"/>
              <a:cs typeface="Muli"/>
              <a:sym typeface="Muli"/>
            </a:endParaRPr>
          </a:p>
        </p:txBody>
      </p:sp>
      <p:grpSp>
        <p:nvGrpSpPr>
          <p:cNvPr id="438" name="Google Shape;438;p48"/>
          <p:cNvGrpSpPr/>
          <p:nvPr/>
        </p:nvGrpSpPr>
        <p:grpSpPr>
          <a:xfrm rot="5400000">
            <a:off x="8641234" y="411193"/>
            <a:ext cx="278152" cy="345818"/>
            <a:chOff x="0" y="46600"/>
            <a:chExt cx="3121800" cy="5004600"/>
          </a:xfrm>
        </p:grpSpPr>
        <p:sp>
          <p:nvSpPr>
            <p:cNvPr id="439" name="Google Shape;439;p48"/>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8"/>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1" name="Google Shape;441;p48"/>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9"/>
          <p:cNvSpPr/>
          <p:nvPr/>
        </p:nvSpPr>
        <p:spPr>
          <a:xfrm>
            <a:off x="2524627" y="1215675"/>
            <a:ext cx="3794100" cy="3843000"/>
          </a:xfrm>
          <a:prstGeom prst="ellipse">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9"/>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r>
              <a:rPr b="1" lang="en-GB"/>
              <a:t>ACHIVE</a:t>
            </a:r>
            <a:r>
              <a:rPr lang="en-GB"/>
              <a:t> - 6 Perks of WandB</a:t>
            </a:r>
            <a:endParaRPr/>
          </a:p>
        </p:txBody>
      </p:sp>
      <p:grpSp>
        <p:nvGrpSpPr>
          <p:cNvPr id="448" name="Google Shape;448;p49"/>
          <p:cNvGrpSpPr/>
          <p:nvPr/>
        </p:nvGrpSpPr>
        <p:grpSpPr>
          <a:xfrm rot="5400000">
            <a:off x="8641234" y="411193"/>
            <a:ext cx="278152" cy="345818"/>
            <a:chOff x="0" y="46600"/>
            <a:chExt cx="3121800" cy="5004600"/>
          </a:xfrm>
        </p:grpSpPr>
        <p:sp>
          <p:nvSpPr>
            <p:cNvPr id="449" name="Google Shape;449;p49"/>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9"/>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1" name="Google Shape;451;p49"/>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452" name="Google Shape;452;p49"/>
          <p:cNvSpPr txBox="1"/>
          <p:nvPr/>
        </p:nvSpPr>
        <p:spPr>
          <a:xfrm>
            <a:off x="549375" y="2995875"/>
            <a:ext cx="21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3" name="Google Shape;453;p49"/>
          <p:cNvSpPr txBox="1"/>
          <p:nvPr/>
        </p:nvSpPr>
        <p:spPr>
          <a:xfrm>
            <a:off x="5673325" y="1285250"/>
            <a:ext cx="164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Experiment Reproducibility</a:t>
            </a:r>
            <a:endParaRPr/>
          </a:p>
        </p:txBody>
      </p:sp>
      <p:sp>
        <p:nvSpPr>
          <p:cNvPr id="454" name="Google Shape;454;p49"/>
          <p:cNvSpPr txBox="1"/>
          <p:nvPr/>
        </p:nvSpPr>
        <p:spPr>
          <a:xfrm>
            <a:off x="5771100" y="4227500"/>
            <a:ext cx="18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Hyperparameter Optimization</a:t>
            </a:r>
            <a:endParaRPr/>
          </a:p>
        </p:txBody>
      </p:sp>
      <p:sp>
        <p:nvSpPr>
          <p:cNvPr id="455" name="Google Shape;455;p49"/>
          <p:cNvSpPr txBox="1"/>
          <p:nvPr/>
        </p:nvSpPr>
        <p:spPr>
          <a:xfrm>
            <a:off x="6277225" y="2702525"/>
            <a:ext cx="169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Visualization and Analysis</a:t>
            </a:r>
            <a:endParaRPr/>
          </a:p>
        </p:txBody>
      </p:sp>
      <p:sp>
        <p:nvSpPr>
          <p:cNvPr id="456" name="Google Shape;456;p49"/>
          <p:cNvSpPr txBox="1"/>
          <p:nvPr/>
        </p:nvSpPr>
        <p:spPr>
          <a:xfrm>
            <a:off x="1253400" y="4227500"/>
            <a:ext cx="18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Collaboration and Sharing</a:t>
            </a:r>
            <a:endParaRPr/>
          </a:p>
        </p:txBody>
      </p:sp>
      <p:sp>
        <p:nvSpPr>
          <p:cNvPr id="457" name="Google Shape;457;p49"/>
          <p:cNvSpPr txBox="1"/>
          <p:nvPr/>
        </p:nvSpPr>
        <p:spPr>
          <a:xfrm>
            <a:off x="1057875" y="2702525"/>
            <a:ext cx="164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Integration and Compatibility</a:t>
            </a:r>
            <a:endParaRPr/>
          </a:p>
        </p:txBody>
      </p:sp>
      <p:sp>
        <p:nvSpPr>
          <p:cNvPr id="458" name="Google Shape;458;p49"/>
          <p:cNvSpPr txBox="1"/>
          <p:nvPr/>
        </p:nvSpPr>
        <p:spPr>
          <a:xfrm>
            <a:off x="1458800" y="1392950"/>
            <a:ext cx="19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Advanced Features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0"/>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Multiprocessing</a:t>
            </a:r>
            <a:endParaRPr/>
          </a:p>
        </p:txBody>
      </p:sp>
      <p:grpSp>
        <p:nvGrpSpPr>
          <p:cNvPr id="464" name="Google Shape;464;p50"/>
          <p:cNvGrpSpPr/>
          <p:nvPr/>
        </p:nvGrpSpPr>
        <p:grpSpPr>
          <a:xfrm rot="5400000">
            <a:off x="8641234" y="411193"/>
            <a:ext cx="278152" cy="345818"/>
            <a:chOff x="0" y="46600"/>
            <a:chExt cx="3121800" cy="5004600"/>
          </a:xfrm>
        </p:grpSpPr>
        <p:sp>
          <p:nvSpPr>
            <p:cNvPr id="465" name="Google Shape;465;p50"/>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0"/>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7" name="Google Shape;467;p50"/>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468" name="Google Shape;468;p50"/>
          <p:cNvPicPr preferRelativeResize="0"/>
          <p:nvPr/>
        </p:nvPicPr>
        <p:blipFill>
          <a:blip r:embed="rId3">
            <a:alphaModFix/>
          </a:blip>
          <a:stretch>
            <a:fillRect/>
          </a:stretch>
        </p:blipFill>
        <p:spPr>
          <a:xfrm>
            <a:off x="2611450" y="1229750"/>
            <a:ext cx="2880860" cy="2790825"/>
          </a:xfrm>
          <a:prstGeom prst="rect">
            <a:avLst/>
          </a:prstGeom>
          <a:noFill/>
          <a:ln>
            <a:noFill/>
          </a:ln>
        </p:spPr>
      </p:pic>
      <p:pic>
        <p:nvPicPr>
          <p:cNvPr id="469" name="Google Shape;469;p50"/>
          <p:cNvPicPr preferRelativeResize="0"/>
          <p:nvPr/>
        </p:nvPicPr>
        <p:blipFill>
          <a:blip r:embed="rId4">
            <a:alphaModFix/>
          </a:blip>
          <a:stretch>
            <a:fillRect/>
          </a:stretch>
        </p:blipFill>
        <p:spPr>
          <a:xfrm>
            <a:off x="5703173" y="1622000"/>
            <a:ext cx="3304100" cy="2006350"/>
          </a:xfrm>
          <a:prstGeom prst="rect">
            <a:avLst/>
          </a:prstGeom>
          <a:noFill/>
          <a:ln>
            <a:noFill/>
          </a:ln>
        </p:spPr>
      </p:pic>
      <p:pic>
        <p:nvPicPr>
          <p:cNvPr id="470" name="Google Shape;470;p50"/>
          <p:cNvPicPr preferRelativeResize="0"/>
          <p:nvPr/>
        </p:nvPicPr>
        <p:blipFill>
          <a:blip r:embed="rId5">
            <a:alphaModFix/>
          </a:blip>
          <a:stretch>
            <a:fillRect/>
          </a:stretch>
        </p:blipFill>
        <p:spPr>
          <a:xfrm>
            <a:off x="144763" y="1382150"/>
            <a:ext cx="1819275" cy="2486025"/>
          </a:xfrm>
          <a:prstGeom prst="rect">
            <a:avLst/>
          </a:prstGeom>
          <a:noFill/>
          <a:ln>
            <a:noFill/>
          </a:ln>
        </p:spPr>
      </p:pic>
      <p:sp>
        <p:nvSpPr>
          <p:cNvPr id="471" name="Google Shape;471;p50"/>
          <p:cNvSpPr txBox="1"/>
          <p:nvPr/>
        </p:nvSpPr>
        <p:spPr>
          <a:xfrm>
            <a:off x="146200" y="4080250"/>
            <a:ext cx="86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Single Processing :(			         Concurrency 					Multiprocessing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Multithreading vs Multiprocessing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477" name="Google Shape;477;p51"/>
          <p:cNvGrpSpPr/>
          <p:nvPr/>
        </p:nvGrpSpPr>
        <p:grpSpPr>
          <a:xfrm rot="5400000">
            <a:off x="8641234" y="411193"/>
            <a:ext cx="278152" cy="345818"/>
            <a:chOff x="0" y="46600"/>
            <a:chExt cx="3121800" cy="5004600"/>
          </a:xfrm>
        </p:grpSpPr>
        <p:sp>
          <p:nvSpPr>
            <p:cNvPr id="478" name="Google Shape;478;p51"/>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1"/>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0" name="Google Shape;480;p51"/>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481" name="Google Shape;481;p51"/>
          <p:cNvPicPr preferRelativeResize="0"/>
          <p:nvPr/>
        </p:nvPicPr>
        <p:blipFill>
          <a:blip r:embed="rId3">
            <a:alphaModFix/>
          </a:blip>
          <a:stretch>
            <a:fillRect/>
          </a:stretch>
        </p:blipFill>
        <p:spPr>
          <a:xfrm>
            <a:off x="755500" y="1170125"/>
            <a:ext cx="7633001" cy="3010800"/>
          </a:xfrm>
          <a:prstGeom prst="rect">
            <a:avLst/>
          </a:prstGeom>
          <a:noFill/>
          <a:ln>
            <a:noFill/>
          </a:ln>
        </p:spPr>
      </p:pic>
      <p:sp>
        <p:nvSpPr>
          <p:cNvPr id="482" name="Google Shape;482;p51"/>
          <p:cNvSpPr txBox="1"/>
          <p:nvPr/>
        </p:nvSpPr>
        <p:spPr>
          <a:xfrm>
            <a:off x="-25700" y="4797950"/>
            <a:ext cx="71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Image Credits: Silberschatz et al., "Operating System Concepts", Chapter 4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2"/>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Multimodality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488" name="Google Shape;488;p52"/>
          <p:cNvGrpSpPr/>
          <p:nvPr/>
        </p:nvGrpSpPr>
        <p:grpSpPr>
          <a:xfrm rot="5400000">
            <a:off x="8641234" y="411193"/>
            <a:ext cx="278152" cy="345818"/>
            <a:chOff x="0" y="46600"/>
            <a:chExt cx="3121800" cy="5004600"/>
          </a:xfrm>
        </p:grpSpPr>
        <p:sp>
          <p:nvSpPr>
            <p:cNvPr id="489" name="Google Shape;489;p5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1" name="Google Shape;491;p5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492" name="Google Shape;492;p52"/>
          <p:cNvPicPr preferRelativeResize="0"/>
          <p:nvPr/>
        </p:nvPicPr>
        <p:blipFill>
          <a:blip r:embed="rId3">
            <a:alphaModFix/>
          </a:blip>
          <a:stretch>
            <a:fillRect/>
          </a:stretch>
        </p:blipFill>
        <p:spPr>
          <a:xfrm>
            <a:off x="3274200" y="1170125"/>
            <a:ext cx="1975625" cy="3656375"/>
          </a:xfrm>
          <a:prstGeom prst="rect">
            <a:avLst/>
          </a:prstGeom>
          <a:noFill/>
          <a:ln>
            <a:noFill/>
          </a:ln>
        </p:spPr>
      </p:pic>
      <p:sp>
        <p:nvSpPr>
          <p:cNvPr id="493" name="Google Shape;493;p52"/>
          <p:cNvSpPr txBox="1"/>
          <p:nvPr/>
        </p:nvSpPr>
        <p:spPr>
          <a:xfrm>
            <a:off x="19950" y="4731525"/>
            <a:ext cx="910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Credits: </a:t>
            </a:r>
            <a:r>
              <a:rPr lang="en-GB" sz="1000" u="sng">
                <a:solidFill>
                  <a:schemeClr val="hlink"/>
                </a:solidFill>
                <a:hlinkClick r:id="rId4"/>
              </a:rPr>
              <a:t>https://www.dreamstime.com/royalty-free-stock-photos-juggling-color-balls-acrobat-performer-image17323338</a:t>
            </a:r>
            <a:r>
              <a:rPr lang="en-GB" sz="1000"/>
              <a:t> </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3"/>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What are Vision Language models (VLMs)?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499" name="Google Shape;499;p53"/>
          <p:cNvSpPr txBox="1"/>
          <p:nvPr/>
        </p:nvSpPr>
        <p:spPr>
          <a:xfrm>
            <a:off x="311700" y="1533475"/>
            <a:ext cx="8520600" cy="3452700"/>
          </a:xfrm>
          <a:prstGeom prst="rect">
            <a:avLst/>
          </a:prstGeom>
          <a:noFill/>
          <a:ln>
            <a:noFill/>
          </a:ln>
        </p:spPr>
        <p:txBody>
          <a:bodyPr anchorCtr="0" anchor="t" bIns="91425" lIns="91425" spcFirstLastPara="1" rIns="91425" wrap="square" tIns="91425">
            <a:noAutofit/>
          </a:bodyPr>
          <a:lstStyle/>
          <a:p>
            <a:pPr indent="-323850" lvl="0" marL="457200" rtl="0" algn="just">
              <a:lnSpc>
                <a:spcPct val="142857"/>
              </a:lnSpc>
              <a:spcBef>
                <a:spcPts val="0"/>
              </a:spcBef>
              <a:spcAft>
                <a:spcPts val="0"/>
              </a:spcAft>
              <a:buClr>
                <a:schemeClr val="dk1"/>
              </a:buClr>
              <a:buSzPts val="1500"/>
              <a:buFont typeface="Muli"/>
              <a:buChar char="●"/>
            </a:pPr>
            <a:r>
              <a:rPr lang="en-GB" sz="1500">
                <a:solidFill>
                  <a:schemeClr val="dk1"/>
                </a:solidFill>
                <a:latin typeface="Muli"/>
                <a:ea typeface="Muli"/>
                <a:cs typeface="Muli"/>
                <a:sym typeface="Muli"/>
              </a:rPr>
              <a:t>VLMs are a type of neural network models that combines computer vision and natural language processing techniques to perform a variety of different multimodal tasks such as image captioning, visual question answering, and image retrieval.</a:t>
            </a:r>
            <a:endParaRPr sz="1500">
              <a:solidFill>
                <a:schemeClr val="dk1"/>
              </a:solidFill>
              <a:latin typeface="Muli"/>
              <a:ea typeface="Muli"/>
              <a:cs typeface="Muli"/>
              <a:sym typeface="Muli"/>
            </a:endParaRPr>
          </a:p>
          <a:p>
            <a:pPr indent="0" lvl="0" marL="0" rtl="0" algn="just">
              <a:lnSpc>
                <a:spcPct val="142857"/>
              </a:lnSpc>
              <a:spcBef>
                <a:spcPts val="1100"/>
              </a:spcBef>
              <a:spcAft>
                <a:spcPts val="0"/>
              </a:spcAft>
              <a:buNone/>
            </a:pPr>
            <a:r>
              <a:t/>
            </a:r>
            <a:endParaRPr sz="1500">
              <a:solidFill>
                <a:schemeClr val="dk1"/>
              </a:solidFill>
              <a:latin typeface="Muli"/>
              <a:ea typeface="Muli"/>
              <a:cs typeface="Muli"/>
              <a:sym typeface="Muli"/>
            </a:endParaRPr>
          </a:p>
          <a:p>
            <a:pPr indent="-323850" lvl="0" marL="457200" rtl="0" algn="just">
              <a:lnSpc>
                <a:spcPct val="142857"/>
              </a:lnSpc>
              <a:spcBef>
                <a:spcPts val="1100"/>
              </a:spcBef>
              <a:spcAft>
                <a:spcPts val="0"/>
              </a:spcAft>
              <a:buClr>
                <a:schemeClr val="dk1"/>
              </a:buClr>
              <a:buSzPts val="1500"/>
              <a:buFont typeface="Muli"/>
              <a:buChar char="●"/>
            </a:pPr>
            <a:r>
              <a:rPr lang="en-GB" sz="1500">
                <a:solidFill>
                  <a:schemeClr val="dk1"/>
                </a:solidFill>
                <a:latin typeface="Muli"/>
                <a:ea typeface="Muli"/>
                <a:cs typeface="Muli"/>
                <a:sym typeface="Muli"/>
              </a:rPr>
              <a:t>VLMs (like CLIP, Flamingo, BLIP, etc.) have been highly successful in recent years, with state-of-the-art results on various benchmark datasets for the above mentioned tasks</a:t>
            </a:r>
            <a:r>
              <a:rPr lang="en-GB" sz="1500">
                <a:solidFill>
                  <a:schemeClr val="dk1"/>
                </a:solidFill>
                <a:latin typeface="Muli"/>
                <a:ea typeface="Muli"/>
                <a:cs typeface="Muli"/>
                <a:sym typeface="Muli"/>
              </a:rPr>
              <a:t>.</a:t>
            </a:r>
            <a:endParaRPr sz="1500">
              <a:solidFill>
                <a:schemeClr val="dk1"/>
              </a:solidFill>
              <a:latin typeface="Muli"/>
              <a:ea typeface="Muli"/>
              <a:cs typeface="Muli"/>
              <a:sym typeface="Muli"/>
            </a:endParaRPr>
          </a:p>
        </p:txBody>
      </p:sp>
      <p:grpSp>
        <p:nvGrpSpPr>
          <p:cNvPr id="500" name="Google Shape;500;p53"/>
          <p:cNvGrpSpPr/>
          <p:nvPr/>
        </p:nvGrpSpPr>
        <p:grpSpPr>
          <a:xfrm rot="5400000">
            <a:off x="8641234" y="411193"/>
            <a:ext cx="278152" cy="345818"/>
            <a:chOff x="0" y="46600"/>
            <a:chExt cx="3121800" cy="5004600"/>
          </a:xfrm>
        </p:grpSpPr>
        <p:sp>
          <p:nvSpPr>
            <p:cNvPr id="501" name="Google Shape;501;p5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03" name="Google Shape;503;p5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tasks can VLMs perform?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9" name="Google Shape;509;p54"/>
          <p:cNvSpPr txBox="1"/>
          <p:nvPr/>
        </p:nvSpPr>
        <p:spPr>
          <a:xfrm>
            <a:off x="311700" y="1533475"/>
            <a:ext cx="8520600" cy="3452700"/>
          </a:xfrm>
          <a:prstGeom prst="rect">
            <a:avLst/>
          </a:prstGeom>
          <a:noFill/>
          <a:ln>
            <a:noFill/>
          </a:ln>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chemeClr val="dk1"/>
              </a:buClr>
              <a:buSzPts val="1500"/>
              <a:buFont typeface="Muli"/>
              <a:buChar char="●"/>
            </a:pPr>
            <a:r>
              <a:rPr lang="en-GB" sz="1500">
                <a:solidFill>
                  <a:schemeClr val="dk1"/>
                </a:solidFill>
                <a:latin typeface="Muli"/>
                <a:ea typeface="Muli"/>
                <a:cs typeface="Muli"/>
                <a:sym typeface="Muli"/>
              </a:rPr>
              <a:t>Image Captioning</a:t>
            </a:r>
            <a:endParaRPr sz="1500">
              <a:solidFill>
                <a:schemeClr val="dk1"/>
              </a:solidFill>
              <a:latin typeface="Muli"/>
              <a:ea typeface="Muli"/>
              <a:cs typeface="Muli"/>
              <a:sym typeface="Muli"/>
            </a:endParaRPr>
          </a:p>
          <a:p>
            <a:pPr indent="-323850" lvl="0" marL="457200" rtl="0" algn="just">
              <a:lnSpc>
                <a:spcPct val="150000"/>
              </a:lnSpc>
              <a:spcBef>
                <a:spcPts val="1000"/>
              </a:spcBef>
              <a:spcAft>
                <a:spcPts val="0"/>
              </a:spcAft>
              <a:buClr>
                <a:schemeClr val="dk1"/>
              </a:buClr>
              <a:buSzPts val="1500"/>
              <a:buFont typeface="Muli"/>
              <a:buChar char="●"/>
            </a:pPr>
            <a:r>
              <a:rPr lang="en-GB" sz="1500">
                <a:solidFill>
                  <a:schemeClr val="dk1"/>
                </a:solidFill>
                <a:latin typeface="Muli"/>
                <a:ea typeface="Muli"/>
                <a:cs typeface="Muli"/>
                <a:sym typeface="Muli"/>
              </a:rPr>
              <a:t>Visual Question Answering (VQA)</a:t>
            </a:r>
            <a:endParaRPr sz="1500">
              <a:solidFill>
                <a:schemeClr val="dk1"/>
              </a:solidFill>
              <a:latin typeface="Muli"/>
              <a:ea typeface="Muli"/>
              <a:cs typeface="Muli"/>
              <a:sym typeface="Muli"/>
            </a:endParaRPr>
          </a:p>
          <a:p>
            <a:pPr indent="-323850" lvl="0" marL="457200" rtl="0" algn="just">
              <a:lnSpc>
                <a:spcPct val="150000"/>
              </a:lnSpc>
              <a:spcBef>
                <a:spcPts val="1000"/>
              </a:spcBef>
              <a:spcAft>
                <a:spcPts val="0"/>
              </a:spcAft>
              <a:buClr>
                <a:schemeClr val="dk1"/>
              </a:buClr>
              <a:buSzPts val="1500"/>
              <a:buFont typeface="Muli"/>
              <a:buChar char="●"/>
            </a:pPr>
            <a:r>
              <a:rPr lang="en-GB" sz="1500">
                <a:solidFill>
                  <a:schemeClr val="dk1"/>
                </a:solidFill>
                <a:latin typeface="Muli"/>
                <a:ea typeface="Muli"/>
                <a:cs typeface="Muli"/>
                <a:sym typeface="Muli"/>
              </a:rPr>
              <a:t>Visual Grounding</a:t>
            </a:r>
            <a:endParaRPr sz="1500">
              <a:solidFill>
                <a:schemeClr val="dk1"/>
              </a:solidFill>
              <a:latin typeface="Muli"/>
              <a:ea typeface="Muli"/>
              <a:cs typeface="Muli"/>
              <a:sym typeface="Muli"/>
            </a:endParaRPr>
          </a:p>
          <a:p>
            <a:pPr indent="-323850" lvl="0" marL="457200" rtl="0" algn="just">
              <a:lnSpc>
                <a:spcPct val="150000"/>
              </a:lnSpc>
              <a:spcBef>
                <a:spcPts val="1000"/>
              </a:spcBef>
              <a:spcAft>
                <a:spcPts val="0"/>
              </a:spcAft>
              <a:buClr>
                <a:schemeClr val="dk1"/>
              </a:buClr>
              <a:buSzPts val="1500"/>
              <a:buFont typeface="Muli"/>
              <a:buChar char="●"/>
            </a:pPr>
            <a:r>
              <a:rPr lang="en-GB" sz="1500">
                <a:solidFill>
                  <a:schemeClr val="dk1"/>
                </a:solidFill>
                <a:latin typeface="Muli"/>
                <a:ea typeface="Muli"/>
                <a:cs typeface="Muli"/>
                <a:sym typeface="Muli"/>
              </a:rPr>
              <a:t>Image-Text Matching</a:t>
            </a:r>
            <a:endParaRPr sz="1500">
              <a:solidFill>
                <a:schemeClr val="dk1"/>
              </a:solidFill>
              <a:latin typeface="Muli"/>
              <a:ea typeface="Muli"/>
              <a:cs typeface="Muli"/>
              <a:sym typeface="Muli"/>
            </a:endParaRPr>
          </a:p>
          <a:p>
            <a:pPr indent="-323850" lvl="0" marL="457200" rtl="0" algn="just">
              <a:lnSpc>
                <a:spcPct val="150000"/>
              </a:lnSpc>
              <a:spcBef>
                <a:spcPts val="1000"/>
              </a:spcBef>
              <a:spcAft>
                <a:spcPts val="0"/>
              </a:spcAft>
              <a:buClr>
                <a:schemeClr val="dk1"/>
              </a:buClr>
              <a:buSzPts val="1500"/>
              <a:buFont typeface="Muli"/>
              <a:buChar char="●"/>
            </a:pPr>
            <a:r>
              <a:rPr lang="en-GB" sz="1500">
                <a:solidFill>
                  <a:schemeClr val="dk1"/>
                </a:solidFill>
                <a:latin typeface="Muli"/>
                <a:ea typeface="Muli"/>
                <a:cs typeface="Muli"/>
                <a:sym typeface="Muli"/>
              </a:rPr>
              <a:t>Text to Image Retrieval</a:t>
            </a:r>
            <a:endParaRPr sz="1500">
              <a:solidFill>
                <a:schemeClr val="dk1"/>
              </a:solidFill>
              <a:latin typeface="Muli"/>
              <a:ea typeface="Muli"/>
              <a:cs typeface="Muli"/>
              <a:sym typeface="Muli"/>
            </a:endParaRPr>
          </a:p>
          <a:p>
            <a:pPr indent="-323850" lvl="0" marL="457200" rtl="0" algn="just">
              <a:lnSpc>
                <a:spcPct val="150000"/>
              </a:lnSpc>
              <a:spcBef>
                <a:spcPts val="1000"/>
              </a:spcBef>
              <a:spcAft>
                <a:spcPts val="1000"/>
              </a:spcAft>
              <a:buClr>
                <a:schemeClr val="dk1"/>
              </a:buClr>
              <a:buSzPts val="1500"/>
              <a:buFont typeface="Muli"/>
              <a:buChar char="●"/>
            </a:pPr>
            <a:r>
              <a:rPr lang="en-GB" sz="1500">
                <a:solidFill>
                  <a:schemeClr val="dk1"/>
                </a:solidFill>
                <a:latin typeface="Muli"/>
                <a:ea typeface="Muli"/>
                <a:cs typeface="Muli"/>
                <a:sym typeface="Muli"/>
              </a:rPr>
              <a:t>Visual Scene Understanding</a:t>
            </a:r>
            <a:endParaRPr sz="1500">
              <a:solidFill>
                <a:schemeClr val="dk1"/>
              </a:solidFill>
              <a:latin typeface="Muli"/>
              <a:ea typeface="Muli"/>
              <a:cs typeface="Muli"/>
              <a:sym typeface="Muli"/>
            </a:endParaRPr>
          </a:p>
        </p:txBody>
      </p:sp>
      <p:grpSp>
        <p:nvGrpSpPr>
          <p:cNvPr id="510" name="Google Shape;510;p54"/>
          <p:cNvGrpSpPr/>
          <p:nvPr/>
        </p:nvGrpSpPr>
        <p:grpSpPr>
          <a:xfrm rot="5400000">
            <a:off x="8641234" y="411193"/>
            <a:ext cx="278152" cy="345818"/>
            <a:chOff x="0" y="46600"/>
            <a:chExt cx="3121800" cy="5004600"/>
          </a:xfrm>
        </p:grpSpPr>
        <p:sp>
          <p:nvSpPr>
            <p:cNvPr id="511" name="Google Shape;511;p54"/>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4"/>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3" name="Google Shape;513;p5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5"/>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Image Captioning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19" name="Google Shape;519;p55"/>
          <p:cNvGrpSpPr/>
          <p:nvPr/>
        </p:nvGrpSpPr>
        <p:grpSpPr>
          <a:xfrm rot="5400000">
            <a:off x="8641234" y="411193"/>
            <a:ext cx="278152" cy="345818"/>
            <a:chOff x="0" y="46600"/>
            <a:chExt cx="3121800" cy="5004600"/>
          </a:xfrm>
        </p:grpSpPr>
        <p:sp>
          <p:nvSpPr>
            <p:cNvPr id="520" name="Google Shape;520;p5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2" name="Google Shape;522;p5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523" name="Google Shape;523;p55"/>
          <p:cNvPicPr preferRelativeResize="0"/>
          <p:nvPr/>
        </p:nvPicPr>
        <p:blipFill>
          <a:blip r:embed="rId3">
            <a:alphaModFix/>
          </a:blip>
          <a:stretch>
            <a:fillRect/>
          </a:stretch>
        </p:blipFill>
        <p:spPr>
          <a:xfrm>
            <a:off x="2969400" y="1017725"/>
            <a:ext cx="4314825" cy="3733800"/>
          </a:xfrm>
          <a:prstGeom prst="rect">
            <a:avLst/>
          </a:prstGeom>
          <a:noFill/>
          <a:ln>
            <a:noFill/>
          </a:ln>
        </p:spPr>
      </p:pic>
      <p:sp>
        <p:nvSpPr>
          <p:cNvPr id="524" name="Google Shape;524;p55"/>
          <p:cNvSpPr txBox="1"/>
          <p:nvPr/>
        </p:nvSpPr>
        <p:spPr>
          <a:xfrm>
            <a:off x="2791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Image Credits: </a:t>
            </a:r>
            <a:r>
              <a:rPr lang="en-GB" u="sng">
                <a:solidFill>
                  <a:schemeClr val="hlink"/>
                </a:solidFill>
                <a:hlinkClick r:id="rId4"/>
              </a:rPr>
              <a:t>https://arxiv.org/abs/2111.09734</a:t>
            </a:r>
            <a:r>
              <a:rPr lang="en-GB"/>
              <a:t> (ClipCap)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6"/>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Transformer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30" name="Google Shape;530;p56"/>
          <p:cNvGrpSpPr/>
          <p:nvPr/>
        </p:nvGrpSpPr>
        <p:grpSpPr>
          <a:xfrm rot="5400000">
            <a:off x="8641234" y="411193"/>
            <a:ext cx="278152" cy="345818"/>
            <a:chOff x="0" y="46600"/>
            <a:chExt cx="3121800" cy="5004600"/>
          </a:xfrm>
        </p:grpSpPr>
        <p:sp>
          <p:nvSpPr>
            <p:cNvPr id="531" name="Google Shape;531;p56"/>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6"/>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3" name="Google Shape;533;p56"/>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534" name="Google Shape;534;p56"/>
          <p:cNvPicPr preferRelativeResize="0"/>
          <p:nvPr/>
        </p:nvPicPr>
        <p:blipFill>
          <a:blip r:embed="rId3">
            <a:alphaModFix/>
          </a:blip>
          <a:stretch>
            <a:fillRect/>
          </a:stretch>
        </p:blipFill>
        <p:spPr>
          <a:xfrm>
            <a:off x="1720527" y="941525"/>
            <a:ext cx="5702946" cy="3820974"/>
          </a:xfrm>
          <a:prstGeom prst="rect">
            <a:avLst/>
          </a:prstGeom>
          <a:noFill/>
          <a:ln>
            <a:noFill/>
          </a:ln>
        </p:spPr>
      </p:pic>
      <p:sp>
        <p:nvSpPr>
          <p:cNvPr id="535" name="Google Shape;535;p56"/>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Image Credits: </a:t>
            </a:r>
            <a:r>
              <a:rPr lang="en-GB" u="sng">
                <a:solidFill>
                  <a:schemeClr val="hlink"/>
                </a:solidFill>
                <a:hlinkClick r:id="rId4"/>
              </a:rPr>
              <a:t>https://jalammar.github.io/illustrated-gpt2/</a:t>
            </a:r>
            <a:r>
              <a:rPr lang="en-GB"/>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grpSp>
        <p:nvGrpSpPr>
          <p:cNvPr id="139" name="Google Shape;139;p21"/>
          <p:cNvGrpSpPr/>
          <p:nvPr/>
        </p:nvGrpSpPr>
        <p:grpSpPr>
          <a:xfrm rot="5400000">
            <a:off x="8641234" y="411193"/>
            <a:ext cx="278152" cy="345818"/>
            <a:chOff x="0" y="46600"/>
            <a:chExt cx="3121800" cy="5004600"/>
          </a:xfrm>
        </p:grpSpPr>
        <p:sp>
          <p:nvSpPr>
            <p:cNvPr id="140" name="Google Shape;140;p21"/>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2" name="Google Shape;142;p21"/>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43" name="Google Shape;143;p21"/>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Experiments</a:t>
            </a:r>
            <a:endParaRPr/>
          </a:p>
        </p:txBody>
      </p:sp>
      <p:pic>
        <p:nvPicPr>
          <p:cNvPr id="144" name="Google Shape;144;p21"/>
          <p:cNvPicPr preferRelativeResize="0"/>
          <p:nvPr/>
        </p:nvPicPr>
        <p:blipFill>
          <a:blip r:embed="rId3">
            <a:alphaModFix/>
          </a:blip>
          <a:stretch>
            <a:fillRect/>
          </a:stretch>
        </p:blipFill>
        <p:spPr>
          <a:xfrm>
            <a:off x="2202125" y="1457900"/>
            <a:ext cx="4739750" cy="3332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7"/>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CLIP (Contrastive Language–Image Pre-training)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41" name="Google Shape;541;p57"/>
          <p:cNvGrpSpPr/>
          <p:nvPr/>
        </p:nvGrpSpPr>
        <p:grpSpPr>
          <a:xfrm rot="5400000">
            <a:off x="8641234" y="411193"/>
            <a:ext cx="278152" cy="345818"/>
            <a:chOff x="0" y="46600"/>
            <a:chExt cx="3121800" cy="5004600"/>
          </a:xfrm>
        </p:grpSpPr>
        <p:sp>
          <p:nvSpPr>
            <p:cNvPr id="542" name="Google Shape;542;p57"/>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7"/>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4" name="Google Shape;544;p57"/>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545" name="Google Shape;545;p57"/>
          <p:cNvPicPr preferRelativeResize="0"/>
          <p:nvPr/>
        </p:nvPicPr>
        <p:blipFill>
          <a:blip r:embed="rId3">
            <a:alphaModFix/>
          </a:blip>
          <a:stretch>
            <a:fillRect/>
          </a:stretch>
        </p:blipFill>
        <p:spPr>
          <a:xfrm>
            <a:off x="112950" y="1377650"/>
            <a:ext cx="8918077" cy="3143953"/>
          </a:xfrm>
          <a:prstGeom prst="rect">
            <a:avLst/>
          </a:prstGeom>
          <a:noFill/>
          <a:ln>
            <a:noFill/>
          </a:ln>
        </p:spPr>
      </p:pic>
      <p:sp>
        <p:nvSpPr>
          <p:cNvPr id="546" name="Google Shape;546;p57"/>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Image Credits: </a:t>
            </a:r>
            <a:r>
              <a:rPr lang="en-GB" u="sng">
                <a:solidFill>
                  <a:schemeClr val="hlink"/>
                </a:solidFill>
                <a:hlinkClick r:id="rId4"/>
              </a:rPr>
              <a:t>https://github.com/openai/CLIP</a:t>
            </a:r>
            <a:r>
              <a:rPr lang="en-GB"/>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8"/>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GPT-2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52" name="Google Shape;552;p58"/>
          <p:cNvGrpSpPr/>
          <p:nvPr/>
        </p:nvGrpSpPr>
        <p:grpSpPr>
          <a:xfrm rot="5400000">
            <a:off x="8641234" y="411193"/>
            <a:ext cx="278152" cy="345818"/>
            <a:chOff x="0" y="46600"/>
            <a:chExt cx="3121800" cy="5004600"/>
          </a:xfrm>
        </p:grpSpPr>
        <p:sp>
          <p:nvSpPr>
            <p:cNvPr id="553" name="Google Shape;553;p58"/>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8"/>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5" name="Google Shape;555;p58"/>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556" name="Google Shape;556;p58"/>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Image Credits: </a:t>
            </a:r>
            <a:r>
              <a:rPr lang="en-GB" u="sng">
                <a:solidFill>
                  <a:schemeClr val="hlink"/>
                </a:solidFill>
                <a:hlinkClick r:id="rId3"/>
              </a:rPr>
              <a:t>https://jalammar.github.io/illustrated-gpt2/</a:t>
            </a:r>
            <a:r>
              <a:rPr lang="en-GB"/>
              <a:t> </a:t>
            </a:r>
            <a:endParaRPr/>
          </a:p>
        </p:txBody>
      </p:sp>
      <p:pic>
        <p:nvPicPr>
          <p:cNvPr id="557" name="Google Shape;557;p58"/>
          <p:cNvPicPr preferRelativeResize="0"/>
          <p:nvPr/>
        </p:nvPicPr>
        <p:blipFill>
          <a:blip r:embed="rId4">
            <a:alphaModFix/>
          </a:blip>
          <a:stretch>
            <a:fillRect/>
          </a:stretch>
        </p:blipFill>
        <p:spPr>
          <a:xfrm>
            <a:off x="1713299" y="1446438"/>
            <a:ext cx="5717401" cy="2707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9"/>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ClipCap: CLIP Prefix for Image </a:t>
            </a:r>
            <a:r>
              <a:rPr lang="en-GB"/>
              <a:t>Captioning</a:t>
            </a:r>
            <a:r>
              <a:rPr baseline="30000" lang="en-GB"/>
              <a:t>1</a:t>
            </a:r>
            <a:endParaRPr baseline="30000"/>
          </a:p>
        </p:txBody>
      </p:sp>
      <p:grpSp>
        <p:nvGrpSpPr>
          <p:cNvPr id="563" name="Google Shape;563;p59"/>
          <p:cNvGrpSpPr/>
          <p:nvPr/>
        </p:nvGrpSpPr>
        <p:grpSpPr>
          <a:xfrm rot="5400000">
            <a:off x="8641234" y="411193"/>
            <a:ext cx="278152" cy="345818"/>
            <a:chOff x="0" y="46600"/>
            <a:chExt cx="3121800" cy="5004600"/>
          </a:xfrm>
        </p:grpSpPr>
        <p:sp>
          <p:nvSpPr>
            <p:cNvPr id="564" name="Google Shape;564;p59"/>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9"/>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6" name="Google Shape;566;p59"/>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567" name="Google Shape;567;p59"/>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 </a:t>
            </a:r>
            <a:r>
              <a:rPr lang="en-GB" u="sng">
                <a:solidFill>
                  <a:schemeClr val="hlink"/>
                </a:solidFill>
                <a:hlinkClick r:id="rId3"/>
              </a:rPr>
              <a:t>https://arxiv.org/abs/2111.09734</a:t>
            </a:r>
            <a:r>
              <a:rPr lang="en-GB"/>
              <a:t> </a:t>
            </a:r>
            <a:endParaRPr/>
          </a:p>
        </p:txBody>
      </p:sp>
      <p:pic>
        <p:nvPicPr>
          <p:cNvPr id="568" name="Google Shape;568;p59"/>
          <p:cNvPicPr preferRelativeResize="0"/>
          <p:nvPr/>
        </p:nvPicPr>
        <p:blipFill>
          <a:blip r:embed="rId4">
            <a:alphaModFix/>
          </a:blip>
          <a:stretch>
            <a:fillRect/>
          </a:stretch>
        </p:blipFill>
        <p:spPr>
          <a:xfrm>
            <a:off x="239237" y="1387351"/>
            <a:ext cx="8665525" cy="2533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0"/>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ClipCap: Objective Function</a:t>
            </a:r>
            <a:r>
              <a:rPr baseline="30000" lang="en-GB"/>
              <a:t>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4" name="Google Shape;574;p60"/>
          <p:cNvSpPr txBox="1"/>
          <p:nvPr/>
        </p:nvSpPr>
        <p:spPr>
          <a:xfrm>
            <a:off x="311700" y="1533475"/>
            <a:ext cx="8520600" cy="3452700"/>
          </a:xfrm>
          <a:prstGeom prst="rect">
            <a:avLst/>
          </a:prstGeom>
          <a:noFill/>
          <a:ln>
            <a:noFill/>
          </a:ln>
        </p:spPr>
        <p:txBody>
          <a:bodyPr anchorCtr="0" anchor="t" bIns="91425" lIns="91425" spcFirstLastPara="1" rIns="91425" wrap="square" tIns="91425">
            <a:noAutofit/>
          </a:bodyPr>
          <a:lstStyle/>
          <a:p>
            <a:pPr indent="0" lvl="0" marL="0" rtl="0" algn="just">
              <a:lnSpc>
                <a:spcPct val="142857"/>
              </a:lnSpc>
              <a:spcBef>
                <a:spcPts val="0"/>
              </a:spcBef>
              <a:spcAft>
                <a:spcPts val="0"/>
              </a:spcAft>
              <a:buNone/>
            </a:pPr>
            <a:r>
              <a:rPr lang="en-GB" sz="1500">
                <a:solidFill>
                  <a:schemeClr val="dk1"/>
                </a:solidFill>
                <a:latin typeface="Muli"/>
                <a:ea typeface="Muli"/>
                <a:cs typeface="Muli"/>
                <a:sym typeface="Muli"/>
              </a:rPr>
              <a:t>Dataset: images and captions</a:t>
            </a:r>
            <a:endParaRPr sz="1500">
              <a:solidFill>
                <a:schemeClr val="dk1"/>
              </a:solidFill>
              <a:latin typeface="Muli"/>
              <a:ea typeface="Muli"/>
              <a:cs typeface="Muli"/>
              <a:sym typeface="Muli"/>
            </a:endParaRPr>
          </a:p>
          <a:p>
            <a:pPr indent="0" lvl="0" marL="0" rtl="0" algn="just">
              <a:lnSpc>
                <a:spcPct val="142857"/>
              </a:lnSpc>
              <a:spcBef>
                <a:spcPts val="1100"/>
              </a:spcBef>
              <a:spcAft>
                <a:spcPts val="0"/>
              </a:spcAft>
              <a:buNone/>
            </a:pPr>
            <a:r>
              <a:t/>
            </a:r>
            <a:endParaRPr sz="1500">
              <a:solidFill>
                <a:schemeClr val="dk1"/>
              </a:solidFill>
              <a:latin typeface="Muli"/>
              <a:ea typeface="Muli"/>
              <a:cs typeface="Muli"/>
              <a:sym typeface="Muli"/>
            </a:endParaRPr>
          </a:p>
          <a:p>
            <a:pPr indent="0" lvl="0" marL="0" rtl="0" algn="just">
              <a:lnSpc>
                <a:spcPct val="142857"/>
              </a:lnSpc>
              <a:spcBef>
                <a:spcPts val="1100"/>
              </a:spcBef>
              <a:spcAft>
                <a:spcPts val="0"/>
              </a:spcAft>
              <a:buNone/>
            </a:pPr>
            <a:r>
              <a:t/>
            </a:r>
            <a:endParaRPr sz="1500">
              <a:solidFill>
                <a:schemeClr val="dk1"/>
              </a:solidFill>
              <a:latin typeface="Muli"/>
              <a:ea typeface="Muli"/>
              <a:cs typeface="Muli"/>
              <a:sym typeface="Muli"/>
            </a:endParaRPr>
          </a:p>
          <a:p>
            <a:pPr indent="0" lvl="0" marL="0" rtl="0" algn="just">
              <a:lnSpc>
                <a:spcPct val="142857"/>
              </a:lnSpc>
              <a:spcBef>
                <a:spcPts val="1100"/>
              </a:spcBef>
              <a:spcAft>
                <a:spcPts val="1100"/>
              </a:spcAft>
              <a:buNone/>
            </a:pPr>
            <a:r>
              <a:t/>
            </a:r>
            <a:endParaRPr sz="1500">
              <a:solidFill>
                <a:schemeClr val="dk1"/>
              </a:solidFill>
              <a:latin typeface="Muli"/>
              <a:ea typeface="Muli"/>
              <a:cs typeface="Muli"/>
              <a:sym typeface="Muli"/>
            </a:endParaRPr>
          </a:p>
        </p:txBody>
      </p:sp>
      <p:grpSp>
        <p:nvGrpSpPr>
          <p:cNvPr id="575" name="Google Shape;575;p60"/>
          <p:cNvGrpSpPr/>
          <p:nvPr/>
        </p:nvGrpSpPr>
        <p:grpSpPr>
          <a:xfrm rot="5400000">
            <a:off x="8641234" y="411193"/>
            <a:ext cx="278152" cy="345818"/>
            <a:chOff x="0" y="46600"/>
            <a:chExt cx="3121800" cy="5004600"/>
          </a:xfrm>
        </p:grpSpPr>
        <p:sp>
          <p:nvSpPr>
            <p:cNvPr id="576" name="Google Shape;576;p60"/>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0"/>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78" name="Google Shape;578;p60"/>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579" name="Google Shape;579;p60"/>
          <p:cNvPicPr preferRelativeResize="0"/>
          <p:nvPr/>
        </p:nvPicPr>
        <p:blipFill>
          <a:blip r:embed="rId3">
            <a:alphaModFix/>
          </a:blip>
          <a:stretch>
            <a:fillRect/>
          </a:stretch>
        </p:blipFill>
        <p:spPr>
          <a:xfrm>
            <a:off x="3217500" y="1572375"/>
            <a:ext cx="914400" cy="299803"/>
          </a:xfrm>
          <a:prstGeom prst="rect">
            <a:avLst/>
          </a:prstGeom>
          <a:noFill/>
          <a:ln>
            <a:noFill/>
          </a:ln>
        </p:spPr>
      </p:pic>
      <p:pic>
        <p:nvPicPr>
          <p:cNvPr id="580" name="Google Shape;580;p60"/>
          <p:cNvPicPr preferRelativeResize="0"/>
          <p:nvPr/>
        </p:nvPicPr>
        <p:blipFill>
          <a:blip r:embed="rId4">
            <a:alphaModFix/>
          </a:blip>
          <a:stretch>
            <a:fillRect/>
          </a:stretch>
        </p:blipFill>
        <p:spPr>
          <a:xfrm>
            <a:off x="389400" y="2285650"/>
            <a:ext cx="1390750" cy="278150"/>
          </a:xfrm>
          <a:prstGeom prst="rect">
            <a:avLst/>
          </a:prstGeom>
          <a:noFill/>
          <a:ln>
            <a:noFill/>
          </a:ln>
        </p:spPr>
      </p:pic>
      <p:pic>
        <p:nvPicPr>
          <p:cNvPr id="581" name="Google Shape;581;p60"/>
          <p:cNvPicPr preferRelativeResize="0"/>
          <p:nvPr/>
        </p:nvPicPr>
        <p:blipFill>
          <a:blip r:embed="rId5">
            <a:alphaModFix/>
          </a:blip>
          <a:stretch>
            <a:fillRect/>
          </a:stretch>
        </p:blipFill>
        <p:spPr>
          <a:xfrm>
            <a:off x="388800" y="2999675"/>
            <a:ext cx="2160000" cy="306720"/>
          </a:xfrm>
          <a:prstGeom prst="rect">
            <a:avLst/>
          </a:prstGeom>
          <a:noFill/>
          <a:ln>
            <a:noFill/>
          </a:ln>
        </p:spPr>
      </p:pic>
      <p:pic>
        <p:nvPicPr>
          <p:cNvPr id="582" name="Google Shape;582;p60"/>
          <p:cNvPicPr preferRelativeResize="0"/>
          <p:nvPr/>
        </p:nvPicPr>
        <p:blipFill>
          <a:blip r:embed="rId6">
            <a:alphaModFix/>
          </a:blip>
          <a:stretch>
            <a:fillRect/>
          </a:stretch>
        </p:blipFill>
        <p:spPr>
          <a:xfrm>
            <a:off x="236400" y="3731038"/>
            <a:ext cx="4067175" cy="600075"/>
          </a:xfrm>
          <a:prstGeom prst="rect">
            <a:avLst/>
          </a:prstGeom>
          <a:noFill/>
          <a:ln>
            <a:noFill/>
          </a:ln>
        </p:spPr>
      </p:pic>
      <p:sp>
        <p:nvSpPr>
          <p:cNvPr id="583" name="Google Shape;583;p60"/>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 </a:t>
            </a:r>
            <a:r>
              <a:rPr lang="en-GB" u="sng">
                <a:solidFill>
                  <a:schemeClr val="hlink"/>
                </a:solidFill>
                <a:hlinkClick r:id="rId7"/>
              </a:rPr>
              <a:t>https://arxiv.org/abs/2111.09734</a:t>
            </a:r>
            <a:r>
              <a:rPr lang="en-GB"/>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1"/>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Compute</a:t>
            </a:r>
            <a:endParaRPr/>
          </a:p>
          <a:p>
            <a:pPr indent="0" lvl="0" marL="0" rtl="0" algn="l">
              <a:spcBef>
                <a:spcPts val="0"/>
              </a:spcBef>
              <a:spcAft>
                <a:spcPts val="0"/>
              </a:spcAft>
              <a:buNone/>
            </a:pPr>
            <a:r>
              <a:t/>
            </a:r>
            <a:endParaRPr/>
          </a:p>
        </p:txBody>
      </p:sp>
      <p:sp>
        <p:nvSpPr>
          <p:cNvPr id="589" name="Google Shape;589;p61"/>
          <p:cNvSpPr txBox="1"/>
          <p:nvPr/>
        </p:nvSpPr>
        <p:spPr>
          <a:xfrm>
            <a:off x="311700" y="1533475"/>
            <a:ext cx="8520600" cy="3452700"/>
          </a:xfrm>
          <a:prstGeom prst="rect">
            <a:avLst/>
          </a:prstGeom>
          <a:noFill/>
          <a:ln>
            <a:noFill/>
          </a:ln>
        </p:spPr>
        <p:txBody>
          <a:bodyPr anchorCtr="0" anchor="t" bIns="91425" lIns="91425" spcFirstLastPara="1" rIns="91425" wrap="square" tIns="91425">
            <a:noAutofit/>
          </a:bodyPr>
          <a:lstStyle/>
          <a:p>
            <a:pPr indent="0" lvl="0" marL="0" rtl="0" algn="just">
              <a:lnSpc>
                <a:spcPct val="142857"/>
              </a:lnSpc>
              <a:spcBef>
                <a:spcPts val="0"/>
              </a:spcBef>
              <a:spcAft>
                <a:spcPts val="0"/>
              </a:spcAft>
              <a:buNone/>
            </a:pPr>
            <a:r>
              <a:t/>
            </a:r>
            <a:endParaRPr sz="1500">
              <a:solidFill>
                <a:schemeClr val="dk1"/>
              </a:solidFill>
              <a:latin typeface="Muli"/>
              <a:ea typeface="Muli"/>
              <a:cs typeface="Muli"/>
              <a:sym typeface="Muli"/>
            </a:endParaRPr>
          </a:p>
          <a:p>
            <a:pPr indent="0" lvl="0" marL="0" rtl="0" algn="just">
              <a:lnSpc>
                <a:spcPct val="142857"/>
              </a:lnSpc>
              <a:spcBef>
                <a:spcPts val="1100"/>
              </a:spcBef>
              <a:spcAft>
                <a:spcPts val="0"/>
              </a:spcAft>
              <a:buNone/>
            </a:pPr>
            <a:r>
              <a:t/>
            </a:r>
            <a:endParaRPr sz="1500">
              <a:solidFill>
                <a:schemeClr val="dk1"/>
              </a:solidFill>
              <a:latin typeface="Muli"/>
              <a:ea typeface="Muli"/>
              <a:cs typeface="Muli"/>
              <a:sym typeface="Muli"/>
            </a:endParaRPr>
          </a:p>
          <a:p>
            <a:pPr indent="0" lvl="0" marL="0" rtl="0" algn="just">
              <a:lnSpc>
                <a:spcPct val="142857"/>
              </a:lnSpc>
              <a:spcBef>
                <a:spcPts val="1100"/>
              </a:spcBef>
              <a:spcAft>
                <a:spcPts val="0"/>
              </a:spcAft>
              <a:buNone/>
            </a:pPr>
            <a:r>
              <a:t/>
            </a:r>
            <a:endParaRPr sz="1500">
              <a:solidFill>
                <a:schemeClr val="dk1"/>
              </a:solidFill>
              <a:latin typeface="Muli"/>
              <a:ea typeface="Muli"/>
              <a:cs typeface="Muli"/>
              <a:sym typeface="Muli"/>
            </a:endParaRPr>
          </a:p>
          <a:p>
            <a:pPr indent="0" lvl="0" marL="0" rtl="0" algn="just">
              <a:lnSpc>
                <a:spcPct val="142857"/>
              </a:lnSpc>
              <a:spcBef>
                <a:spcPts val="1100"/>
              </a:spcBef>
              <a:spcAft>
                <a:spcPts val="1100"/>
              </a:spcAft>
              <a:buNone/>
            </a:pPr>
            <a:r>
              <a:t/>
            </a:r>
            <a:endParaRPr sz="1500">
              <a:solidFill>
                <a:schemeClr val="dk1"/>
              </a:solidFill>
              <a:latin typeface="Muli"/>
              <a:ea typeface="Muli"/>
              <a:cs typeface="Muli"/>
              <a:sym typeface="Muli"/>
            </a:endParaRPr>
          </a:p>
        </p:txBody>
      </p:sp>
      <p:grpSp>
        <p:nvGrpSpPr>
          <p:cNvPr id="590" name="Google Shape;590;p61"/>
          <p:cNvGrpSpPr/>
          <p:nvPr/>
        </p:nvGrpSpPr>
        <p:grpSpPr>
          <a:xfrm rot="5400000">
            <a:off x="8641234" y="411193"/>
            <a:ext cx="278152" cy="345818"/>
            <a:chOff x="0" y="46600"/>
            <a:chExt cx="3121800" cy="5004600"/>
          </a:xfrm>
        </p:grpSpPr>
        <p:sp>
          <p:nvSpPr>
            <p:cNvPr id="591" name="Google Shape;591;p61"/>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1"/>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3" name="Google Shape;593;p61"/>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594" name="Google Shape;594;p61"/>
          <p:cNvPicPr preferRelativeResize="0"/>
          <p:nvPr/>
        </p:nvPicPr>
        <p:blipFill>
          <a:blip r:embed="rId3">
            <a:alphaModFix/>
          </a:blip>
          <a:stretch>
            <a:fillRect/>
          </a:stretch>
        </p:blipFill>
        <p:spPr>
          <a:xfrm>
            <a:off x="3156834" y="789124"/>
            <a:ext cx="3540140" cy="3887550"/>
          </a:xfrm>
          <a:prstGeom prst="rect">
            <a:avLst/>
          </a:prstGeom>
          <a:noFill/>
          <a:ln>
            <a:noFill/>
          </a:ln>
        </p:spPr>
      </p:pic>
      <p:sp>
        <p:nvSpPr>
          <p:cNvPr id="595" name="Google Shape;595;p61"/>
          <p:cNvSpPr txBox="1"/>
          <p:nvPr/>
        </p:nvSpPr>
        <p:spPr>
          <a:xfrm>
            <a:off x="53175" y="4851100"/>
            <a:ext cx="4957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Credits: </a:t>
            </a:r>
            <a:r>
              <a:rPr lang="en-GB" sz="1000" u="sng">
                <a:solidFill>
                  <a:schemeClr val="hlink"/>
                </a:solidFill>
                <a:hlinkClick r:id="rId4"/>
              </a:rPr>
              <a:t>https://xprilion.com/ml-on-2gb-ram/</a:t>
            </a:r>
            <a:r>
              <a:rPr lang="en-GB" sz="1000"/>
              <a:t> </a:t>
            </a:r>
            <a:endParaRPr sz="1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ClipCap</a:t>
            </a:r>
            <a:r>
              <a:rPr baseline="30000" lang="en-GB"/>
              <a:t>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1" name="Google Shape;601;p62"/>
          <p:cNvSpPr txBox="1"/>
          <p:nvPr/>
        </p:nvSpPr>
        <p:spPr>
          <a:xfrm>
            <a:off x="311700" y="1533475"/>
            <a:ext cx="8520600" cy="3452700"/>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1100"/>
              </a:spcAft>
              <a:buNone/>
            </a:pPr>
            <a:r>
              <a:rPr lang="en-GB">
                <a:solidFill>
                  <a:schemeClr val="dk1"/>
                </a:solidFill>
                <a:latin typeface="Muli"/>
                <a:ea typeface="Muli"/>
                <a:cs typeface="Muli"/>
                <a:sym typeface="Muli"/>
              </a:rPr>
              <a:t>Colab Notebook: </a:t>
            </a:r>
            <a:r>
              <a:rPr lang="en-GB" u="sng">
                <a:solidFill>
                  <a:schemeClr val="hlink"/>
                </a:solidFill>
                <a:latin typeface="Muli"/>
                <a:ea typeface="Muli"/>
                <a:cs typeface="Muli"/>
                <a:sym typeface="Muli"/>
                <a:hlinkClick r:id="rId3"/>
              </a:rPr>
              <a:t>https://colab.research.google.com/drive/1ligZ0ZUABgcFWHKPmTgK6Sa_SVXB7hu3?usp=sharing</a:t>
            </a:r>
            <a:r>
              <a:rPr lang="en-GB">
                <a:solidFill>
                  <a:schemeClr val="dk1"/>
                </a:solidFill>
                <a:latin typeface="Muli"/>
                <a:ea typeface="Muli"/>
                <a:cs typeface="Muli"/>
                <a:sym typeface="Muli"/>
              </a:rPr>
              <a:t>  </a:t>
            </a:r>
            <a:endParaRPr>
              <a:solidFill>
                <a:schemeClr val="dk1"/>
              </a:solidFill>
              <a:latin typeface="Muli"/>
              <a:ea typeface="Muli"/>
              <a:cs typeface="Muli"/>
              <a:sym typeface="Muli"/>
            </a:endParaRPr>
          </a:p>
        </p:txBody>
      </p:sp>
      <p:grpSp>
        <p:nvGrpSpPr>
          <p:cNvPr id="602" name="Google Shape;602;p62"/>
          <p:cNvGrpSpPr/>
          <p:nvPr/>
        </p:nvGrpSpPr>
        <p:grpSpPr>
          <a:xfrm rot="5400000">
            <a:off x="8641234" y="411193"/>
            <a:ext cx="278152" cy="345818"/>
            <a:chOff x="0" y="46600"/>
            <a:chExt cx="3121800" cy="5004600"/>
          </a:xfrm>
        </p:grpSpPr>
        <p:sp>
          <p:nvSpPr>
            <p:cNvPr id="603" name="Google Shape;603;p6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05" name="Google Shape;605;p6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606" name="Google Shape;606;p62"/>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 </a:t>
            </a:r>
            <a:r>
              <a:rPr lang="en-GB" u="sng">
                <a:solidFill>
                  <a:schemeClr val="hlink"/>
                </a:solidFill>
                <a:hlinkClick r:id="rId4"/>
              </a:rPr>
              <a:t>https://arxiv.org/abs/2111.09734</a:t>
            </a:r>
            <a:r>
              <a:rPr lang="en-GB"/>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3"/>
          <p:cNvSpPr txBox="1"/>
          <p:nvPr>
            <p:ph type="title"/>
          </p:nvPr>
        </p:nvSpPr>
        <p:spPr>
          <a:xfrm>
            <a:off x="254133" y="3471700"/>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3600">
                <a:solidFill>
                  <a:srgbClr val="4E6E9A"/>
                </a:solidFill>
              </a:rPr>
              <a:t>Thank</a:t>
            </a:r>
            <a:r>
              <a:rPr lang="en-GB" sz="3600">
                <a:solidFill>
                  <a:srgbClr val="4E6E9A"/>
                </a:solidFill>
              </a:rPr>
              <a:t> You</a:t>
            </a:r>
            <a:endParaRPr/>
          </a:p>
        </p:txBody>
      </p:sp>
      <p:grpSp>
        <p:nvGrpSpPr>
          <p:cNvPr id="612" name="Google Shape;612;p63"/>
          <p:cNvGrpSpPr/>
          <p:nvPr/>
        </p:nvGrpSpPr>
        <p:grpSpPr>
          <a:xfrm rot="5400000">
            <a:off x="1265691" y="1512713"/>
            <a:ext cx="1113546" cy="1384272"/>
            <a:chOff x="0" y="46600"/>
            <a:chExt cx="3121800" cy="5004600"/>
          </a:xfrm>
        </p:grpSpPr>
        <p:sp>
          <p:nvSpPr>
            <p:cNvPr id="613" name="Google Shape;613;p6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5" name="Google Shape;615;p6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4"/>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Debugging in Python is facilitated by </a:t>
            </a:r>
            <a:r>
              <a:rPr lang="en-GB">
                <a:solidFill>
                  <a:srgbClr val="1155CC"/>
                </a:solidFill>
                <a:latin typeface="Source Code Pro"/>
                <a:ea typeface="Source Code Pro"/>
                <a:cs typeface="Source Code Pro"/>
                <a:sym typeface="Source Code Pro"/>
              </a:rPr>
              <a:t>pdb</a:t>
            </a:r>
            <a:r>
              <a:rPr lang="en-GB">
                <a:latin typeface="Muli"/>
                <a:ea typeface="Muli"/>
                <a:cs typeface="Muli"/>
                <a:sym typeface="Muli"/>
              </a:rPr>
              <a:t> module (python debugger) which comes built-in to the Python standard library.</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Major advantage: Runs purely in the command line → great for debugging code on remote servers when we don’t have the privilege of a GUI-based debugger.</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Features:</a:t>
            </a:r>
            <a:endParaRPr>
              <a:latin typeface="Muli"/>
              <a:ea typeface="Muli"/>
              <a:cs typeface="Muli"/>
              <a:sym typeface="Muli"/>
            </a:endParaRPr>
          </a:p>
          <a:p>
            <a:pPr indent="-317500" lvl="1" marL="914400" rtl="0" algn="just">
              <a:lnSpc>
                <a:spcPct val="142857"/>
              </a:lnSpc>
              <a:spcBef>
                <a:spcPts val="0"/>
              </a:spcBef>
              <a:spcAft>
                <a:spcPts val="0"/>
              </a:spcAft>
              <a:buSzPts val="1400"/>
              <a:buFont typeface="Muli"/>
              <a:buChar char="○"/>
            </a:pPr>
            <a:r>
              <a:rPr lang="en-GB">
                <a:latin typeface="Muli"/>
                <a:ea typeface="Muli"/>
                <a:cs typeface="Muli"/>
                <a:sym typeface="Muli"/>
              </a:rPr>
              <a:t>Setting breakpoints</a:t>
            </a:r>
            <a:endParaRPr>
              <a:latin typeface="Muli"/>
              <a:ea typeface="Muli"/>
              <a:cs typeface="Muli"/>
              <a:sym typeface="Muli"/>
            </a:endParaRPr>
          </a:p>
          <a:p>
            <a:pPr indent="-317500" lvl="1" marL="914400" rtl="0" algn="just">
              <a:lnSpc>
                <a:spcPct val="142857"/>
              </a:lnSpc>
              <a:spcBef>
                <a:spcPts val="0"/>
              </a:spcBef>
              <a:spcAft>
                <a:spcPts val="0"/>
              </a:spcAft>
              <a:buSzPts val="1400"/>
              <a:buFont typeface="Muli"/>
              <a:buChar char="○"/>
            </a:pPr>
            <a:r>
              <a:rPr lang="en-GB">
                <a:latin typeface="Muli"/>
                <a:ea typeface="Muli"/>
                <a:cs typeface="Muli"/>
                <a:sym typeface="Muli"/>
              </a:rPr>
              <a:t>Stepping through code</a:t>
            </a:r>
            <a:endParaRPr>
              <a:latin typeface="Muli"/>
              <a:ea typeface="Muli"/>
              <a:cs typeface="Muli"/>
              <a:sym typeface="Muli"/>
            </a:endParaRPr>
          </a:p>
          <a:p>
            <a:pPr indent="-317500" lvl="1" marL="914400" rtl="0" algn="just">
              <a:lnSpc>
                <a:spcPct val="142857"/>
              </a:lnSpc>
              <a:spcBef>
                <a:spcPts val="0"/>
              </a:spcBef>
              <a:spcAft>
                <a:spcPts val="0"/>
              </a:spcAft>
              <a:buSzPts val="1400"/>
              <a:buFont typeface="Muli"/>
              <a:buChar char="○"/>
            </a:pPr>
            <a:r>
              <a:rPr lang="en-GB">
                <a:latin typeface="Muli"/>
                <a:ea typeface="Muli"/>
                <a:cs typeface="Muli"/>
                <a:sym typeface="Muli"/>
              </a:rPr>
              <a:t>Source code listing</a:t>
            </a:r>
            <a:endParaRPr>
              <a:latin typeface="Muli"/>
              <a:ea typeface="Muli"/>
              <a:cs typeface="Muli"/>
              <a:sym typeface="Muli"/>
            </a:endParaRPr>
          </a:p>
          <a:p>
            <a:pPr indent="-317500" lvl="1" marL="914400" rtl="0" algn="just">
              <a:lnSpc>
                <a:spcPct val="142857"/>
              </a:lnSpc>
              <a:spcBef>
                <a:spcPts val="0"/>
              </a:spcBef>
              <a:spcAft>
                <a:spcPts val="0"/>
              </a:spcAft>
              <a:buSzPts val="1400"/>
              <a:buFont typeface="Muli"/>
              <a:buChar char="○"/>
            </a:pPr>
            <a:r>
              <a:rPr lang="en-GB">
                <a:latin typeface="Muli"/>
                <a:ea typeface="Muli"/>
                <a:cs typeface="Muli"/>
                <a:sym typeface="Muli"/>
              </a:rPr>
              <a:t>Viewing stack traces</a:t>
            </a:r>
            <a:endParaRPr>
              <a:latin typeface="Muli"/>
              <a:ea typeface="Muli"/>
              <a:cs typeface="Muli"/>
              <a:sym typeface="Muli"/>
            </a:endParaRPr>
          </a:p>
        </p:txBody>
      </p:sp>
      <p:grpSp>
        <p:nvGrpSpPr>
          <p:cNvPr id="621" name="Google Shape;621;p64"/>
          <p:cNvGrpSpPr/>
          <p:nvPr/>
        </p:nvGrpSpPr>
        <p:grpSpPr>
          <a:xfrm rot="5400000">
            <a:off x="8641234" y="411193"/>
            <a:ext cx="278152" cy="345818"/>
            <a:chOff x="0" y="46600"/>
            <a:chExt cx="3121800" cy="5004600"/>
          </a:xfrm>
        </p:grpSpPr>
        <p:sp>
          <p:nvSpPr>
            <p:cNvPr id="622" name="Google Shape;622;p64"/>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4"/>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24" name="Google Shape;624;p6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625" name="Google Shape;625;p64"/>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Python Debugger (</a:t>
            </a:r>
            <a:r>
              <a:rPr lang="en-GB">
                <a:latin typeface="Source Code Pro"/>
                <a:ea typeface="Source Code Pro"/>
                <a:cs typeface="Source Code Pro"/>
                <a:sym typeface="Source Code Pro"/>
              </a:rPr>
              <a:t>pdb</a:t>
            </a:r>
            <a:r>
              <a:rPr lang="en-GB"/>
              <a:t>) Functionality</a:t>
            </a:r>
            <a:endParaRPr/>
          </a:p>
        </p:txBody>
      </p:sp>
      <p:sp>
        <p:nvSpPr>
          <p:cNvPr id="626" name="Google Shape;626;p64"/>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Debugging without print statements</a:t>
            </a:r>
            <a:endParaRPr>
              <a:latin typeface="Muli"/>
              <a:ea typeface="Muli"/>
              <a:cs typeface="Muli"/>
              <a:sym typeface="Mul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5"/>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Python Debugger (pdb) Functionality</a:t>
            </a:r>
            <a:endParaRPr/>
          </a:p>
        </p:txBody>
      </p:sp>
      <p:sp>
        <p:nvSpPr>
          <p:cNvPr id="632" name="Google Shape;632;p65"/>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Debugging without print statements</a:t>
            </a:r>
            <a:endParaRPr>
              <a:latin typeface="Muli"/>
              <a:ea typeface="Muli"/>
              <a:cs typeface="Muli"/>
              <a:sym typeface="Muli"/>
            </a:endParaRPr>
          </a:p>
        </p:txBody>
      </p:sp>
      <p:sp>
        <p:nvSpPr>
          <p:cNvPr id="633" name="Google Shape;633;p65"/>
          <p:cNvSpPr txBox="1"/>
          <p:nvPr/>
        </p:nvSpPr>
        <p:spPr>
          <a:xfrm>
            <a:off x="311700" y="1533475"/>
            <a:ext cx="8520600" cy="3452700"/>
          </a:xfrm>
          <a:prstGeom prst="rect">
            <a:avLst/>
          </a:prstGeom>
          <a:noFill/>
          <a:ln>
            <a:noFill/>
          </a:ln>
        </p:spPr>
        <p:txBody>
          <a:bodyPr anchorCtr="0" anchor="t" bIns="91425" lIns="91425" spcFirstLastPara="1" rIns="91425" wrap="square" tIns="91425">
            <a:noAutofit/>
          </a:bodyPr>
          <a:lstStyle/>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To start debugging within the program just insert</a:t>
            </a:r>
            <a:endParaRPr>
              <a:latin typeface="Muli"/>
              <a:ea typeface="Muli"/>
              <a:cs typeface="Muli"/>
              <a:sym typeface="Muli"/>
            </a:endParaRPr>
          </a:p>
          <a:p>
            <a:pPr indent="-317500" lvl="1" marL="914400" rtl="0" algn="just">
              <a:lnSpc>
                <a:spcPct val="142857"/>
              </a:lnSpc>
              <a:spcBef>
                <a:spcPts val="0"/>
              </a:spcBef>
              <a:spcAft>
                <a:spcPts val="0"/>
              </a:spcAft>
              <a:buClr>
                <a:srgbClr val="1155CC"/>
              </a:buClr>
              <a:buSzPts val="1400"/>
              <a:buFont typeface="Source Code Pro"/>
              <a:buChar char="○"/>
            </a:pPr>
            <a:r>
              <a:rPr lang="en-GB">
                <a:solidFill>
                  <a:srgbClr val="1155CC"/>
                </a:solidFill>
                <a:latin typeface="Source Code Pro"/>
                <a:ea typeface="Source Code Pro"/>
                <a:cs typeface="Source Code Pro"/>
                <a:sym typeface="Source Code Pro"/>
              </a:rPr>
              <a:t>import pdb</a:t>
            </a:r>
            <a:endParaRPr>
              <a:solidFill>
                <a:srgbClr val="1155CC"/>
              </a:solidFill>
              <a:latin typeface="Source Code Pro"/>
              <a:ea typeface="Source Code Pro"/>
              <a:cs typeface="Source Code Pro"/>
              <a:sym typeface="Source Code Pro"/>
            </a:endParaRPr>
          </a:p>
          <a:p>
            <a:pPr indent="-317500" lvl="1" marL="914400" rtl="0" algn="just">
              <a:lnSpc>
                <a:spcPct val="142857"/>
              </a:lnSpc>
              <a:spcBef>
                <a:spcPts val="0"/>
              </a:spcBef>
              <a:spcAft>
                <a:spcPts val="0"/>
              </a:spcAft>
              <a:buSzPts val="1400"/>
              <a:buFont typeface="Muli"/>
              <a:buChar char="○"/>
            </a:pPr>
            <a:r>
              <a:rPr lang="en-GB">
                <a:solidFill>
                  <a:srgbClr val="1155CC"/>
                </a:solidFill>
                <a:latin typeface="Source Code Pro"/>
                <a:ea typeface="Source Code Pro"/>
                <a:cs typeface="Source Code Pro"/>
                <a:sym typeface="Source Code Pro"/>
              </a:rPr>
              <a:t>pdb.set_trace() </a:t>
            </a:r>
            <a:r>
              <a:rPr lang="en-GB">
                <a:solidFill>
                  <a:srgbClr val="1155CC"/>
                </a:solidFill>
                <a:latin typeface="Muli"/>
                <a:ea typeface="Muli"/>
                <a:cs typeface="Muli"/>
                <a:sym typeface="Muli"/>
              </a:rPr>
              <a:t>(</a:t>
            </a:r>
            <a:r>
              <a:rPr lang="en-GB">
                <a:solidFill>
                  <a:srgbClr val="1155CC"/>
                </a:solidFill>
                <a:latin typeface="Source Code Pro"/>
                <a:ea typeface="Source Code Pro"/>
                <a:cs typeface="Source Code Pro"/>
                <a:sym typeface="Source Code Pro"/>
              </a:rPr>
              <a:t>breakpoint()</a:t>
            </a:r>
            <a:r>
              <a:rPr lang="en-GB">
                <a:solidFill>
                  <a:srgbClr val="1155CC"/>
                </a:solidFill>
                <a:latin typeface="Muli"/>
                <a:ea typeface="Muli"/>
                <a:cs typeface="Muli"/>
                <a:sym typeface="Muli"/>
              </a:rPr>
              <a:t>)</a:t>
            </a:r>
            <a:r>
              <a:rPr lang="en-GB">
                <a:latin typeface="Muli"/>
                <a:ea typeface="Muli"/>
                <a:cs typeface="Muli"/>
                <a:sym typeface="Muli"/>
              </a:rPr>
              <a:t> commands at required.</a:t>
            </a:r>
            <a:endParaRPr>
              <a:latin typeface="Muli"/>
              <a:ea typeface="Muli"/>
              <a:cs typeface="Muli"/>
              <a:sym typeface="Muli"/>
            </a:endParaRPr>
          </a:p>
          <a:p>
            <a:pPr indent="-317500" lvl="1" marL="914400" rtl="0" algn="just">
              <a:lnSpc>
                <a:spcPct val="142857"/>
              </a:lnSpc>
              <a:spcBef>
                <a:spcPts val="0"/>
              </a:spcBef>
              <a:spcAft>
                <a:spcPts val="0"/>
              </a:spcAft>
              <a:buSzPts val="1400"/>
              <a:buFont typeface="Muli"/>
              <a:buChar char="○"/>
            </a:pPr>
            <a:r>
              <a:rPr lang="en-GB">
                <a:latin typeface="Muli"/>
                <a:ea typeface="Muli"/>
                <a:cs typeface="Muli"/>
                <a:sym typeface="Muli"/>
              </a:rPr>
              <a:t>Essential commands: [all you need is (</a:t>
            </a:r>
            <a:r>
              <a:rPr lang="en-GB">
                <a:solidFill>
                  <a:srgbClr val="1155CC"/>
                </a:solidFill>
                <a:latin typeface="Source Code Pro"/>
                <a:ea typeface="Source Code Pro"/>
                <a:cs typeface="Source Code Pro"/>
                <a:sym typeface="Source Code Pro"/>
              </a:rPr>
              <a:t>n, s, c, l, ll, q</a:t>
            </a:r>
            <a:r>
              <a:rPr lang="en-GB">
                <a:latin typeface="Muli"/>
                <a:ea typeface="Muli"/>
                <a:cs typeface="Muli"/>
                <a:sym typeface="Muli"/>
              </a:rPr>
              <a:t>)].</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solidFill>
                  <a:srgbClr val="1155CC"/>
                </a:solidFill>
                <a:latin typeface="Source Code Pro"/>
                <a:ea typeface="Source Code Pro"/>
                <a:cs typeface="Source Code Pro"/>
                <a:sym typeface="Source Code Pro"/>
              </a:rPr>
              <a:t>ipdb</a:t>
            </a:r>
            <a:r>
              <a:rPr lang="en-GB">
                <a:latin typeface="Muli"/>
                <a:ea typeface="Muli"/>
                <a:cs typeface="Muli"/>
                <a:sym typeface="Muli"/>
              </a:rPr>
              <a:t> - The interactive version of debugging where one can have following benefits:</a:t>
            </a:r>
            <a:endParaRPr>
              <a:latin typeface="Muli"/>
              <a:ea typeface="Muli"/>
              <a:cs typeface="Muli"/>
              <a:sym typeface="Muli"/>
            </a:endParaRPr>
          </a:p>
          <a:p>
            <a:pPr indent="-317500" lvl="1" marL="914400" rtl="0" algn="just">
              <a:lnSpc>
                <a:spcPct val="142857"/>
              </a:lnSpc>
              <a:spcBef>
                <a:spcPts val="0"/>
              </a:spcBef>
              <a:spcAft>
                <a:spcPts val="0"/>
              </a:spcAft>
              <a:buSzPts val="1400"/>
              <a:buFont typeface="Muli"/>
              <a:buChar char="○"/>
            </a:pPr>
            <a:r>
              <a:rPr lang="en-GB">
                <a:solidFill>
                  <a:srgbClr val="1155CC"/>
                </a:solidFill>
                <a:latin typeface="Source Code Pro"/>
                <a:ea typeface="Source Code Pro"/>
                <a:cs typeface="Source Code Pro"/>
                <a:sym typeface="Source Code Pro"/>
              </a:rPr>
              <a:t>TAB</a:t>
            </a:r>
            <a:r>
              <a:rPr lang="en-GB">
                <a:latin typeface="Muli"/>
                <a:ea typeface="Muli"/>
                <a:cs typeface="Muli"/>
                <a:sym typeface="Muli"/>
              </a:rPr>
              <a:t> completion</a:t>
            </a:r>
            <a:endParaRPr>
              <a:latin typeface="Muli"/>
              <a:ea typeface="Muli"/>
              <a:cs typeface="Muli"/>
              <a:sym typeface="Muli"/>
            </a:endParaRPr>
          </a:p>
          <a:p>
            <a:pPr indent="-317500" lvl="1" marL="914400" rtl="0" algn="just">
              <a:lnSpc>
                <a:spcPct val="142857"/>
              </a:lnSpc>
              <a:spcBef>
                <a:spcPts val="0"/>
              </a:spcBef>
              <a:spcAft>
                <a:spcPts val="0"/>
              </a:spcAft>
              <a:buSzPts val="1400"/>
              <a:buFont typeface="Muli"/>
              <a:buChar char="○"/>
            </a:pPr>
            <a:r>
              <a:rPr lang="en-GB">
                <a:latin typeface="Muli"/>
                <a:ea typeface="Muli"/>
                <a:cs typeface="Muli"/>
                <a:sym typeface="Muli"/>
              </a:rPr>
              <a:t>Multiline code execution (e.g., for loop) with manual context-length control.</a:t>
            </a:r>
            <a:endParaRPr>
              <a:latin typeface="Muli"/>
              <a:ea typeface="Muli"/>
              <a:cs typeface="Muli"/>
              <a:sym typeface="Muli"/>
            </a:endParaRPr>
          </a:p>
          <a:p>
            <a:pPr indent="-317500" lvl="1" marL="914400" rtl="0" algn="just">
              <a:lnSpc>
                <a:spcPct val="142857"/>
              </a:lnSpc>
              <a:spcBef>
                <a:spcPts val="0"/>
              </a:spcBef>
              <a:spcAft>
                <a:spcPts val="0"/>
              </a:spcAft>
              <a:buSzPts val="1400"/>
              <a:buFont typeface="Muli"/>
              <a:buChar char="○"/>
            </a:pPr>
            <a:r>
              <a:rPr lang="en-GB">
                <a:latin typeface="Muli"/>
                <a:ea typeface="Muli"/>
                <a:cs typeface="Muli"/>
                <a:sym typeface="Muli"/>
              </a:rPr>
              <a:t>Syntax highlighting</a:t>
            </a:r>
            <a:endParaRPr>
              <a:latin typeface="Muli"/>
              <a:ea typeface="Muli"/>
              <a:cs typeface="Muli"/>
              <a:sym typeface="Muli"/>
            </a:endParaRPr>
          </a:p>
          <a:p>
            <a:pPr indent="-317500" lvl="1" marL="914400" rtl="0" algn="just">
              <a:lnSpc>
                <a:spcPct val="142857"/>
              </a:lnSpc>
              <a:spcBef>
                <a:spcPts val="0"/>
              </a:spcBef>
              <a:spcAft>
                <a:spcPts val="0"/>
              </a:spcAft>
              <a:buSzPts val="1400"/>
              <a:buFont typeface="Muli"/>
              <a:buChar char="○"/>
            </a:pPr>
            <a:r>
              <a:rPr lang="en-GB">
                <a:latin typeface="Muli"/>
                <a:ea typeface="Muli"/>
                <a:cs typeface="Muli"/>
                <a:sym typeface="Muli"/>
              </a:rPr>
              <a:t>Better tracebacks and introspection.</a:t>
            </a:r>
            <a:br>
              <a:rPr lang="en-GB">
                <a:latin typeface="Muli"/>
                <a:ea typeface="Muli"/>
                <a:cs typeface="Muli"/>
                <a:sym typeface="Muli"/>
              </a:rPr>
            </a:br>
            <a:endParaRPr>
              <a:latin typeface="Muli"/>
              <a:ea typeface="Muli"/>
              <a:cs typeface="Muli"/>
              <a:sym typeface="Muli"/>
            </a:endParaRPr>
          </a:p>
          <a:p>
            <a:pPr indent="0" lvl="0" marL="0" rtl="0" algn="just">
              <a:lnSpc>
                <a:spcPct val="142857"/>
              </a:lnSpc>
              <a:spcBef>
                <a:spcPts val="1100"/>
              </a:spcBef>
              <a:spcAft>
                <a:spcPts val="1100"/>
              </a:spcAft>
              <a:buNone/>
            </a:pPr>
            <a:r>
              <a:rPr lang="en-GB" sz="1000">
                <a:solidFill>
                  <a:srgbClr val="666666"/>
                </a:solidFill>
                <a:latin typeface="Muli"/>
                <a:ea typeface="Muli"/>
                <a:cs typeface="Muli"/>
                <a:sym typeface="Muli"/>
              </a:rPr>
              <a:t>Credits: </a:t>
            </a:r>
            <a:r>
              <a:rPr lang="en-GB" sz="1000" u="sng">
                <a:solidFill>
                  <a:schemeClr val="hlink"/>
                </a:solidFill>
                <a:latin typeface="Muli"/>
                <a:ea typeface="Muli"/>
                <a:cs typeface="Muli"/>
                <a:sym typeface="Muli"/>
                <a:hlinkClick r:id="rId3"/>
              </a:rPr>
              <a:t>https://realpython.com/python-debugging-pdb/</a:t>
            </a:r>
            <a:endParaRPr sz="1000">
              <a:solidFill>
                <a:srgbClr val="666666"/>
              </a:solidFill>
              <a:latin typeface="Muli"/>
              <a:ea typeface="Muli"/>
              <a:cs typeface="Muli"/>
              <a:sym typeface="Muli"/>
            </a:endParaRPr>
          </a:p>
        </p:txBody>
      </p:sp>
      <p:grpSp>
        <p:nvGrpSpPr>
          <p:cNvPr id="634" name="Google Shape;634;p65"/>
          <p:cNvGrpSpPr/>
          <p:nvPr/>
        </p:nvGrpSpPr>
        <p:grpSpPr>
          <a:xfrm rot="5400000">
            <a:off x="8641234" y="411193"/>
            <a:ext cx="278152" cy="345818"/>
            <a:chOff x="0" y="46600"/>
            <a:chExt cx="3121800" cy="5004600"/>
          </a:xfrm>
        </p:grpSpPr>
        <p:sp>
          <p:nvSpPr>
            <p:cNvPr id="635" name="Google Shape;635;p6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37" name="Google Shape;637;p6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6"/>
          <p:cNvSpPr txBox="1"/>
          <p:nvPr/>
        </p:nvSpPr>
        <p:spPr>
          <a:xfrm>
            <a:off x="1531050" y="2325450"/>
            <a:ext cx="71451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rgbClr val="1155CC"/>
                </a:solidFill>
                <a:latin typeface="Source Code Pro"/>
                <a:ea typeface="Source Code Pro"/>
                <a:cs typeface="Source Code Pro"/>
                <a:sym typeface="Source Code Pro"/>
              </a:rPr>
              <a:t>VSCode Utilities </a:t>
            </a:r>
            <a:endParaRPr b="1" sz="2300">
              <a:solidFill>
                <a:srgbClr val="1155CC"/>
              </a:solidFill>
              <a:latin typeface="Source Code Pro"/>
              <a:ea typeface="Source Code Pro"/>
              <a:cs typeface="Source Code Pro"/>
              <a:sym typeface="Source Code Pro"/>
            </a:endParaRPr>
          </a:p>
          <a:p>
            <a:pPr indent="-374650" lvl="0" marL="914400" rtl="0" algn="l">
              <a:spcBef>
                <a:spcPts val="0"/>
              </a:spcBef>
              <a:spcAft>
                <a:spcPts val="0"/>
              </a:spcAft>
              <a:buClr>
                <a:srgbClr val="1155CC"/>
              </a:buClr>
              <a:buSzPts val="2300"/>
              <a:buFont typeface="Source Code Pro"/>
              <a:buAutoNum type="arabicPeriod"/>
            </a:pPr>
            <a:r>
              <a:rPr b="1" lang="en-GB" sz="2300">
                <a:solidFill>
                  <a:srgbClr val="1155CC"/>
                </a:solidFill>
                <a:latin typeface="Source Code Pro"/>
                <a:ea typeface="Source Code Pro"/>
                <a:cs typeface="Source Code Pro"/>
                <a:sym typeface="Source Code Pro"/>
              </a:rPr>
              <a:t>Connecting to Remote Server</a:t>
            </a:r>
            <a:endParaRPr b="1" sz="2300">
              <a:solidFill>
                <a:srgbClr val="1155CC"/>
              </a:solidFill>
              <a:latin typeface="Source Code Pro"/>
              <a:ea typeface="Source Code Pro"/>
              <a:cs typeface="Source Code Pro"/>
              <a:sym typeface="Source Code Pro"/>
            </a:endParaRPr>
          </a:p>
          <a:p>
            <a:pPr indent="-374650" lvl="0" marL="914400" rtl="0" algn="l">
              <a:spcBef>
                <a:spcPts val="0"/>
              </a:spcBef>
              <a:spcAft>
                <a:spcPts val="0"/>
              </a:spcAft>
              <a:buClr>
                <a:srgbClr val="1155CC"/>
              </a:buClr>
              <a:buSzPts val="2300"/>
              <a:buFont typeface="Source Code Pro"/>
              <a:buAutoNum type="arabicPeriod"/>
            </a:pPr>
            <a:r>
              <a:rPr b="1" lang="en-GB" sz="2300">
                <a:solidFill>
                  <a:srgbClr val="1155CC"/>
                </a:solidFill>
                <a:latin typeface="Source Code Pro"/>
                <a:ea typeface="Source Code Pro"/>
                <a:cs typeface="Source Code Pro"/>
                <a:sym typeface="Source Code Pro"/>
              </a:rPr>
              <a:t>VSCode Python Debugger - debugpy</a:t>
            </a:r>
            <a:endParaRPr b="1" sz="2300">
              <a:solidFill>
                <a:srgbClr val="1155CC"/>
              </a:solidFill>
              <a:latin typeface="Source Code Pro"/>
              <a:ea typeface="Source Code Pro"/>
              <a:cs typeface="Source Code Pro"/>
              <a:sym typeface="Source Code Pro"/>
            </a:endParaRPr>
          </a:p>
        </p:txBody>
      </p:sp>
      <p:sp>
        <p:nvSpPr>
          <p:cNvPr id="643" name="Google Shape;643;p66"/>
          <p:cNvSpPr txBox="1"/>
          <p:nvPr/>
        </p:nvSpPr>
        <p:spPr>
          <a:xfrm>
            <a:off x="406875" y="426200"/>
            <a:ext cx="739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rgbClr val="4E6F9B"/>
                </a:solidFill>
                <a:latin typeface="Muli"/>
                <a:ea typeface="Muli"/>
                <a:cs typeface="Muli"/>
                <a:sym typeface="Muli"/>
              </a:rPr>
              <a:t>Debugging with VSCode Remotely</a:t>
            </a:r>
            <a:endParaRPr sz="2800">
              <a:solidFill>
                <a:srgbClr val="4E6F9B"/>
              </a:solidFill>
              <a:latin typeface="Muli"/>
              <a:ea typeface="Muli"/>
              <a:cs typeface="Muli"/>
              <a:sym typeface="Muli"/>
            </a:endParaRPr>
          </a:p>
        </p:txBody>
      </p:sp>
      <p:sp>
        <p:nvSpPr>
          <p:cNvPr id="644" name="Google Shape;644;p66"/>
          <p:cNvSpPr txBox="1"/>
          <p:nvPr/>
        </p:nvSpPr>
        <p:spPr>
          <a:xfrm>
            <a:off x="406875" y="4031050"/>
            <a:ext cx="857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Source:</a:t>
            </a:r>
            <a:endParaRPr sz="1200"/>
          </a:p>
          <a:p>
            <a:pPr indent="-304800" lvl="0" marL="457200" rtl="0" algn="l">
              <a:spcBef>
                <a:spcPts val="0"/>
              </a:spcBef>
              <a:spcAft>
                <a:spcPts val="0"/>
              </a:spcAft>
              <a:buSzPts val="1200"/>
              <a:buAutoNum type="arabicPeriod"/>
            </a:pPr>
            <a:r>
              <a:rPr lang="en-GB" sz="1200" u="sng">
                <a:solidFill>
                  <a:schemeClr val="hlink"/>
                </a:solidFill>
                <a:hlinkClick r:id="rId3"/>
              </a:rPr>
              <a:t>https://code.visualstudio.com/docs/python/debugging</a:t>
            </a:r>
            <a:endParaRPr sz="1200"/>
          </a:p>
          <a:p>
            <a:pPr indent="-304800" lvl="0" marL="457200" rtl="0" algn="l">
              <a:spcBef>
                <a:spcPts val="0"/>
              </a:spcBef>
              <a:spcAft>
                <a:spcPts val="0"/>
              </a:spcAft>
              <a:buSzPts val="1200"/>
              <a:buAutoNum type="arabicPeriod"/>
            </a:pPr>
            <a:r>
              <a:rPr lang="en-GB" sz="1200" u="sng">
                <a:solidFill>
                  <a:schemeClr val="hlink"/>
                </a:solidFill>
                <a:hlinkClick r:id="rId4"/>
              </a:rPr>
              <a:t>https://www.youtube.com/watch?v=R3smFr6W8jI</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22"/>
          <p:cNvGrpSpPr/>
          <p:nvPr/>
        </p:nvGrpSpPr>
        <p:grpSpPr>
          <a:xfrm rot="5400000">
            <a:off x="8641234" y="411193"/>
            <a:ext cx="278152" cy="345818"/>
            <a:chOff x="0" y="46600"/>
            <a:chExt cx="3121800" cy="5004600"/>
          </a:xfrm>
        </p:grpSpPr>
        <p:sp>
          <p:nvSpPr>
            <p:cNvPr id="150" name="Google Shape;150;p2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 name="Google Shape;152;p2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53" name="Google Shape;153;p22"/>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Wonderful Twitter threads by </a:t>
            </a:r>
            <a:r>
              <a:rPr lang="en-GB" u="sng">
                <a:solidFill>
                  <a:schemeClr val="hlink"/>
                </a:solidFill>
                <a:hlinkClick r:id="rId3"/>
              </a:rPr>
              <a:t>Jia-Bin Huang</a:t>
            </a:r>
            <a:endParaRPr/>
          </a:p>
        </p:txBody>
      </p:sp>
      <p:sp>
        <p:nvSpPr>
          <p:cNvPr id="154" name="Google Shape;154;p22"/>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GB">
                <a:solidFill>
                  <a:schemeClr val="dk1"/>
                </a:solidFill>
                <a:latin typeface="Muli"/>
                <a:ea typeface="Muli"/>
                <a:cs typeface="Muli"/>
                <a:sym typeface="Muli"/>
              </a:rPr>
              <a:t>Doing research with your advisor / mentor / collaborators</a:t>
            </a:r>
            <a:endParaRPr/>
          </a:p>
          <a:p>
            <a:pPr indent="-317500" lvl="0" marL="457200" rtl="0" algn="l">
              <a:lnSpc>
                <a:spcPct val="142857"/>
              </a:lnSpc>
              <a:spcBef>
                <a:spcPts val="1100"/>
              </a:spcBef>
              <a:spcAft>
                <a:spcPts val="0"/>
              </a:spcAft>
              <a:buSzPts val="1400"/>
              <a:buFont typeface="Muli"/>
              <a:buChar char="●"/>
            </a:pPr>
            <a:r>
              <a:rPr lang="en-GB" u="sng">
                <a:solidFill>
                  <a:schemeClr val="hlink"/>
                </a:solidFill>
                <a:latin typeface="Muli"/>
                <a:ea typeface="Muli"/>
                <a:cs typeface="Muli"/>
                <a:sym typeface="Muli"/>
                <a:hlinkClick r:id="rId4"/>
              </a:rPr>
              <a:t>How to work with your advisor(s)?</a:t>
            </a: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u="sng">
                <a:solidFill>
                  <a:schemeClr val="hlink"/>
                </a:solidFill>
                <a:latin typeface="Muli"/>
                <a:ea typeface="Muli"/>
                <a:cs typeface="Muli"/>
                <a:sym typeface="Muli"/>
                <a:hlinkClick r:id="rId5"/>
              </a:rPr>
              <a:t>How to meet with your advisors/mentors?</a:t>
            </a: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u="sng">
                <a:solidFill>
                  <a:schemeClr val="hlink"/>
                </a:solidFill>
                <a:latin typeface="Muli"/>
                <a:ea typeface="Muli"/>
                <a:cs typeface="Muli"/>
                <a:sym typeface="Muli"/>
                <a:hlinkClick r:id="rId6"/>
              </a:rPr>
              <a:t>How to share your progress with your mentors/collaborators?</a:t>
            </a: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u="sng">
                <a:solidFill>
                  <a:schemeClr val="hlink"/>
                </a:solidFill>
                <a:latin typeface="Muli"/>
                <a:ea typeface="Muli"/>
                <a:cs typeface="Muli"/>
                <a:sym typeface="Muli"/>
                <a:hlinkClick r:id="rId7"/>
              </a:rPr>
              <a:t>How to do research with my mentors effectively? </a:t>
            </a:r>
            <a:endParaRPr>
              <a:latin typeface="Muli"/>
              <a:ea typeface="Muli"/>
              <a:cs typeface="Muli"/>
              <a:sym typeface="Muli"/>
            </a:endParaRPr>
          </a:p>
          <a:p>
            <a:pPr indent="0" lvl="0" marL="0" rtl="0" algn="l">
              <a:lnSpc>
                <a:spcPct val="142857"/>
              </a:lnSpc>
              <a:spcBef>
                <a:spcPts val="1100"/>
              </a:spcBef>
              <a:spcAft>
                <a:spcPts val="0"/>
              </a:spcAft>
              <a:buNone/>
            </a:pPr>
            <a:r>
              <a:rPr lang="en-GB">
                <a:latin typeface="Muli"/>
                <a:ea typeface="Muli"/>
                <a:cs typeface="Muli"/>
                <a:sym typeface="Muli"/>
              </a:rPr>
              <a:t>Writing well</a:t>
            </a:r>
            <a:endParaRPr>
              <a:latin typeface="Muli"/>
              <a:ea typeface="Muli"/>
              <a:cs typeface="Muli"/>
              <a:sym typeface="Muli"/>
            </a:endParaRPr>
          </a:p>
          <a:p>
            <a:pPr indent="-317500" lvl="0" marL="457200" rtl="0" algn="l">
              <a:lnSpc>
                <a:spcPct val="142857"/>
              </a:lnSpc>
              <a:spcBef>
                <a:spcPts val="1100"/>
              </a:spcBef>
              <a:spcAft>
                <a:spcPts val="0"/>
              </a:spcAft>
              <a:buSzPts val="1400"/>
              <a:buFont typeface="Muli"/>
              <a:buChar char="●"/>
            </a:pPr>
            <a:r>
              <a:rPr lang="en-GB" u="sng">
                <a:solidFill>
                  <a:schemeClr val="hlink"/>
                </a:solidFill>
                <a:latin typeface="Muli"/>
                <a:ea typeface="Muli"/>
                <a:cs typeface="Muli"/>
                <a:sym typeface="Muli"/>
                <a:hlinkClick r:id="rId8"/>
              </a:rPr>
              <a:t>How to write clear and concise sentences?</a:t>
            </a: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u="sng">
                <a:solidFill>
                  <a:schemeClr val="hlink"/>
                </a:solidFill>
                <a:latin typeface="Muli"/>
                <a:ea typeface="Muli"/>
                <a:cs typeface="Muli"/>
                <a:sym typeface="Muli"/>
                <a:hlinkClick r:id="rId9"/>
              </a:rPr>
              <a:t>How to write a paper that looks like a good one?</a:t>
            </a: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u="sng">
                <a:solidFill>
                  <a:schemeClr val="hlink"/>
                </a:solidFill>
                <a:latin typeface="Muli"/>
                <a:ea typeface="Muli"/>
                <a:cs typeface="Muli"/>
                <a:sym typeface="Muli"/>
                <a:hlinkClick r:id="rId10"/>
              </a:rPr>
              <a:t>How to create a good table?</a:t>
            </a:r>
            <a:endParaRPr>
              <a:latin typeface="Muli"/>
              <a:ea typeface="Muli"/>
              <a:cs typeface="Muli"/>
              <a:sym typeface="Mul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The first pass: Quick scan</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The second pass: Figures and Tables</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The third pass: Re-implement or understand link between code and math</a:t>
            </a:r>
            <a:endParaRPr>
              <a:solidFill>
                <a:schemeClr val="dk1"/>
              </a:solidFill>
              <a:latin typeface="Muli"/>
              <a:ea typeface="Muli"/>
              <a:cs typeface="Muli"/>
              <a:sym typeface="Muli"/>
            </a:endParaRPr>
          </a:p>
          <a:p>
            <a:pPr indent="0" lvl="0" marL="0" rtl="0" algn="l">
              <a:lnSpc>
                <a:spcPct val="142857"/>
              </a:lnSpc>
              <a:spcBef>
                <a:spcPts val="1100"/>
              </a:spcBef>
              <a:spcAft>
                <a:spcPts val="0"/>
              </a:spcAft>
              <a:buNone/>
            </a:pPr>
            <a:r>
              <a:rPr lang="en-GB">
                <a:solidFill>
                  <a:schemeClr val="dk1"/>
                </a:solidFill>
                <a:latin typeface="Muli"/>
                <a:ea typeface="Muli"/>
                <a:cs typeface="Muli"/>
                <a:sym typeface="Muli"/>
              </a:rPr>
              <a:t>In general</a:t>
            </a:r>
            <a:endParaRPr>
              <a:solidFill>
                <a:schemeClr val="dk1"/>
              </a:solidFill>
              <a:latin typeface="Muli"/>
              <a:ea typeface="Muli"/>
              <a:cs typeface="Muli"/>
              <a:sym typeface="Muli"/>
            </a:endParaRPr>
          </a:p>
          <a:p>
            <a:pPr indent="-317500" lvl="0" marL="457200" rtl="0" algn="l">
              <a:lnSpc>
                <a:spcPct val="142857"/>
              </a:lnSpc>
              <a:spcBef>
                <a:spcPts val="1100"/>
              </a:spcBef>
              <a:spcAft>
                <a:spcPts val="0"/>
              </a:spcAft>
              <a:buClr>
                <a:schemeClr val="dk1"/>
              </a:buClr>
              <a:buSzPts val="1400"/>
              <a:buFont typeface="Muli"/>
              <a:buChar char="●"/>
            </a:pPr>
            <a:r>
              <a:rPr lang="en-GB">
                <a:solidFill>
                  <a:schemeClr val="dk1"/>
                </a:solidFill>
                <a:latin typeface="Muli"/>
                <a:ea typeface="Muli"/>
                <a:cs typeface="Muli"/>
                <a:sym typeface="Muli"/>
              </a:rPr>
              <a:t>Read critically, </a:t>
            </a:r>
            <a:r>
              <a:rPr lang="en-GB">
                <a:solidFill>
                  <a:schemeClr val="dk1"/>
                </a:solidFill>
                <a:latin typeface="Muli"/>
                <a:ea typeface="Muli"/>
                <a:cs typeface="Muli"/>
                <a:sym typeface="Muli"/>
              </a:rPr>
              <a:t>understand</a:t>
            </a:r>
            <a:r>
              <a:rPr lang="en-GB">
                <a:solidFill>
                  <a:schemeClr val="dk1"/>
                </a:solidFill>
                <a:latin typeface="Muli"/>
                <a:ea typeface="Muli"/>
                <a:cs typeface="Muli"/>
                <a:sym typeface="Muli"/>
              </a:rPr>
              <a:t> strengths and weaknesses (unstated assumptions)</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Think of what could be improved</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Learn not just the content, but also </a:t>
            </a:r>
            <a:endParaRPr>
              <a:solidFill>
                <a:schemeClr val="dk1"/>
              </a:solidFill>
              <a:latin typeface="Muli"/>
              <a:ea typeface="Muli"/>
              <a:cs typeface="Muli"/>
              <a:sym typeface="Muli"/>
            </a:endParaRPr>
          </a:p>
        </p:txBody>
      </p:sp>
      <p:grpSp>
        <p:nvGrpSpPr>
          <p:cNvPr id="160" name="Google Shape;160;p23"/>
          <p:cNvGrpSpPr/>
          <p:nvPr/>
        </p:nvGrpSpPr>
        <p:grpSpPr>
          <a:xfrm rot="5400000">
            <a:off x="8641234" y="411193"/>
            <a:ext cx="278152" cy="345818"/>
            <a:chOff x="0" y="46600"/>
            <a:chExt cx="3121800" cy="5004600"/>
          </a:xfrm>
        </p:grpSpPr>
        <p:sp>
          <p:nvSpPr>
            <p:cNvPr id="161" name="Google Shape;161;p2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3" name="Google Shape;163;p2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64" name="Google Shape;164;p23"/>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Read a Paper</a:t>
            </a:r>
            <a:endParaRPr/>
          </a:p>
          <a:p>
            <a:pPr indent="0" lvl="0" marL="0" rtl="0" algn="l">
              <a:lnSpc>
                <a:spcPct val="142857"/>
              </a:lnSpc>
              <a:spcBef>
                <a:spcPts val="0"/>
              </a:spcBef>
              <a:spcAft>
                <a:spcPts val="1100"/>
              </a:spcAft>
              <a:buNone/>
            </a:pPr>
            <a:r>
              <a:rPr lang="en-GB" sz="1400" u="sng">
                <a:solidFill>
                  <a:schemeClr val="hlink"/>
                </a:solidFill>
                <a:hlinkClick r:id="rId3"/>
              </a:rPr>
              <a:t>How to Read a Paper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2532625" y="1515700"/>
            <a:ext cx="6424500" cy="123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GB"/>
              <a:t>Tracking experiments with </a:t>
            </a:r>
            <a:r>
              <a:rPr lang="en-GB">
                <a:solidFill>
                  <a:schemeClr val="lt1"/>
                </a:solidFill>
                <a:latin typeface="Arial Black"/>
                <a:ea typeface="Arial Black"/>
                <a:cs typeface="Arial Black"/>
                <a:sym typeface="Arial Black"/>
              </a:rPr>
              <a:t>W</a:t>
            </a:r>
            <a:r>
              <a:rPr lang="en-GB">
                <a:solidFill>
                  <a:schemeClr val="lt1"/>
                </a:solidFill>
              </a:rPr>
              <a:t>and</a:t>
            </a:r>
            <a:r>
              <a:rPr lang="en-GB">
                <a:solidFill>
                  <a:srgbClr val="5E85B9"/>
                </a:solidFill>
                <a:latin typeface="Arial Black"/>
                <a:ea typeface="Arial Black"/>
                <a:cs typeface="Arial Black"/>
                <a:sym typeface="Arial Black"/>
              </a:rPr>
              <a:t>B</a:t>
            </a:r>
            <a:endParaRPr/>
          </a:p>
        </p:txBody>
      </p:sp>
      <p:sp>
        <p:nvSpPr>
          <p:cNvPr id="170" name="Google Shape;170;p24"/>
          <p:cNvSpPr txBox="1"/>
          <p:nvPr>
            <p:ph idx="1" type="subTitle"/>
          </p:nvPr>
        </p:nvSpPr>
        <p:spPr>
          <a:xfrm>
            <a:off x="4713325" y="2666388"/>
            <a:ext cx="4243800" cy="393600"/>
          </a:xfrm>
          <a:prstGeom prst="rect">
            <a:avLst/>
          </a:prstGeom>
        </p:spPr>
        <p:txBody>
          <a:bodyPr anchorCtr="0" anchor="t" bIns="91425" lIns="91425" spcFirstLastPara="1" rIns="91425" wrap="square" tIns="91425">
            <a:normAutofit fontScale="77500" lnSpcReduction="20000"/>
          </a:bodyPr>
          <a:lstStyle/>
          <a:p>
            <a:pPr indent="0" lvl="0" marL="0" rtl="0" algn="r">
              <a:spcBef>
                <a:spcPts val="0"/>
              </a:spcBef>
              <a:spcAft>
                <a:spcPts val="1200"/>
              </a:spcAft>
              <a:buNone/>
            </a:pPr>
            <a:r>
              <a:rPr lang="en-GB"/>
              <a:t>B.Tech@IIIT-H orientation for CVIT Group</a:t>
            </a:r>
            <a:endParaRPr/>
          </a:p>
        </p:txBody>
      </p:sp>
      <p:sp>
        <p:nvSpPr>
          <p:cNvPr id="171" name="Google Shape;171;p24"/>
          <p:cNvSpPr txBox="1"/>
          <p:nvPr>
            <p:ph idx="2" type="subTitle"/>
          </p:nvPr>
        </p:nvSpPr>
        <p:spPr>
          <a:xfrm>
            <a:off x="6444050" y="3047738"/>
            <a:ext cx="2513100" cy="4107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GB"/>
              <a:t>May</a:t>
            </a:r>
            <a:r>
              <a:rPr lang="en-GB"/>
              <a:t> 27</a:t>
            </a:r>
            <a:r>
              <a:rPr baseline="30000" lang="en-GB"/>
              <a:t>th</a:t>
            </a:r>
            <a:r>
              <a:rPr lang="en-GB"/>
              <a:t>, 2023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70625" y="687000"/>
            <a:ext cx="3588600" cy="176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Agenda</a:t>
            </a:r>
            <a:endParaRPr/>
          </a:p>
        </p:txBody>
      </p:sp>
      <p:sp>
        <p:nvSpPr>
          <p:cNvPr id="177" name="Google Shape;177;p25"/>
          <p:cNvSpPr txBox="1"/>
          <p:nvPr>
            <p:ph idx="1" type="subTitle"/>
          </p:nvPr>
        </p:nvSpPr>
        <p:spPr>
          <a:xfrm>
            <a:off x="370625" y="1732050"/>
            <a:ext cx="3082500" cy="272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a:t>
            </a:r>
            <a:r>
              <a:rPr lang="en-GB"/>
              <a:t>ntroduce the audience to WandB and its key features, to explain the benefits of experiment tracking in machine learning, and to show you how to use WandB to improve your workflow.</a:t>
            </a:r>
            <a:endParaRPr/>
          </a:p>
        </p:txBody>
      </p:sp>
      <p:sp>
        <p:nvSpPr>
          <p:cNvPr id="178" name="Google Shape;178;p25"/>
          <p:cNvSpPr txBox="1"/>
          <p:nvPr/>
        </p:nvSpPr>
        <p:spPr>
          <a:xfrm>
            <a:off x="4677750" y="4059514"/>
            <a:ext cx="41934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Muli"/>
                <a:ea typeface="Muli"/>
                <a:cs typeface="Muli"/>
                <a:sym typeface="Muli"/>
              </a:rPr>
              <a:t>Overview, applications and functionality in WandB website</a:t>
            </a:r>
            <a:endParaRPr sz="1800">
              <a:solidFill>
                <a:srgbClr val="434343"/>
              </a:solidFill>
              <a:latin typeface="Muli"/>
              <a:ea typeface="Muli"/>
              <a:cs typeface="Muli"/>
              <a:sym typeface="Muli"/>
            </a:endParaRPr>
          </a:p>
        </p:txBody>
      </p:sp>
      <p:grpSp>
        <p:nvGrpSpPr>
          <p:cNvPr id="179" name="Google Shape;179;p25"/>
          <p:cNvGrpSpPr/>
          <p:nvPr/>
        </p:nvGrpSpPr>
        <p:grpSpPr>
          <a:xfrm>
            <a:off x="4191559" y="4118108"/>
            <a:ext cx="278152" cy="345818"/>
            <a:chOff x="0" y="46600"/>
            <a:chExt cx="3121800" cy="5004600"/>
          </a:xfrm>
        </p:grpSpPr>
        <p:sp>
          <p:nvSpPr>
            <p:cNvPr id="180" name="Google Shape;180;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2" name="Google Shape;182;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183" name="Google Shape;183;p25"/>
          <p:cNvGrpSpPr/>
          <p:nvPr/>
        </p:nvGrpSpPr>
        <p:grpSpPr>
          <a:xfrm>
            <a:off x="4191559" y="835493"/>
            <a:ext cx="278152" cy="345818"/>
            <a:chOff x="0" y="46600"/>
            <a:chExt cx="3121800" cy="5004600"/>
          </a:xfrm>
        </p:grpSpPr>
        <p:sp>
          <p:nvSpPr>
            <p:cNvPr id="184" name="Google Shape;184;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6" name="Google Shape;186;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87" name="Google Shape;187;p25"/>
          <p:cNvSpPr txBox="1"/>
          <p:nvPr/>
        </p:nvSpPr>
        <p:spPr>
          <a:xfrm>
            <a:off x="4677750" y="776950"/>
            <a:ext cx="38808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Muli"/>
                <a:ea typeface="Muli"/>
                <a:cs typeface="Muli"/>
                <a:sym typeface="Muli"/>
              </a:rPr>
              <a:t>Introduction- experiment tracking</a:t>
            </a:r>
            <a:endParaRPr sz="1800">
              <a:solidFill>
                <a:srgbClr val="434343"/>
              </a:solidFill>
              <a:latin typeface="Muli"/>
              <a:ea typeface="Muli"/>
              <a:cs typeface="Muli"/>
              <a:sym typeface="Muli"/>
            </a:endParaRPr>
          </a:p>
        </p:txBody>
      </p:sp>
      <p:sp>
        <p:nvSpPr>
          <p:cNvPr id="188" name="Google Shape;188;p25"/>
          <p:cNvSpPr txBox="1"/>
          <p:nvPr/>
        </p:nvSpPr>
        <p:spPr>
          <a:xfrm>
            <a:off x="4677750" y="2733400"/>
            <a:ext cx="43137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Muli"/>
                <a:ea typeface="Muli"/>
                <a:cs typeface="Muli"/>
                <a:sym typeface="Muli"/>
              </a:rPr>
              <a:t>- - - - - - </a:t>
            </a:r>
            <a:r>
              <a:rPr lang="en-GB" sz="1800">
                <a:solidFill>
                  <a:srgbClr val="434343"/>
                </a:solidFill>
                <a:latin typeface="Muli"/>
                <a:ea typeface="Muli"/>
                <a:cs typeface="Muli"/>
                <a:sym typeface="Muli"/>
              </a:rPr>
              <a:t>BREAK </a:t>
            </a:r>
            <a:r>
              <a:rPr lang="en-GB" sz="1800">
                <a:solidFill>
                  <a:srgbClr val="434343"/>
                </a:solidFill>
                <a:latin typeface="Muli"/>
                <a:ea typeface="Muli"/>
                <a:cs typeface="Muli"/>
                <a:sym typeface="Muli"/>
              </a:rPr>
              <a:t>- - - - - - -  </a:t>
            </a:r>
            <a:r>
              <a:rPr lang="en-GB" sz="1800">
                <a:solidFill>
                  <a:srgbClr val="434343"/>
                </a:solidFill>
                <a:latin typeface="Muli"/>
                <a:ea typeface="Muli"/>
                <a:cs typeface="Muli"/>
                <a:sym typeface="Muli"/>
              </a:rPr>
              <a:t> </a:t>
            </a:r>
            <a:endParaRPr sz="1800">
              <a:solidFill>
                <a:srgbClr val="434343"/>
              </a:solidFill>
              <a:latin typeface="Muli"/>
              <a:ea typeface="Muli"/>
              <a:cs typeface="Muli"/>
              <a:sym typeface="Muli"/>
            </a:endParaRPr>
          </a:p>
        </p:txBody>
      </p:sp>
      <p:grpSp>
        <p:nvGrpSpPr>
          <p:cNvPr id="189" name="Google Shape;189;p25"/>
          <p:cNvGrpSpPr/>
          <p:nvPr/>
        </p:nvGrpSpPr>
        <p:grpSpPr>
          <a:xfrm>
            <a:off x="4191559" y="2791981"/>
            <a:ext cx="278152" cy="345818"/>
            <a:chOff x="0" y="46600"/>
            <a:chExt cx="3121800" cy="5004600"/>
          </a:xfrm>
        </p:grpSpPr>
        <p:sp>
          <p:nvSpPr>
            <p:cNvPr id="190" name="Google Shape;190;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2" name="Google Shape;192;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193" name="Google Shape;193;p25"/>
          <p:cNvGrpSpPr/>
          <p:nvPr/>
        </p:nvGrpSpPr>
        <p:grpSpPr>
          <a:xfrm>
            <a:off x="4191559" y="1521293"/>
            <a:ext cx="278152" cy="345818"/>
            <a:chOff x="0" y="46600"/>
            <a:chExt cx="3121800" cy="5004600"/>
          </a:xfrm>
        </p:grpSpPr>
        <p:sp>
          <p:nvSpPr>
            <p:cNvPr id="194" name="Google Shape;194;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6" name="Google Shape;196;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97" name="Google Shape;197;p25"/>
          <p:cNvSpPr txBox="1"/>
          <p:nvPr/>
        </p:nvSpPr>
        <p:spPr>
          <a:xfrm>
            <a:off x="4677750" y="1462750"/>
            <a:ext cx="43137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Muli"/>
                <a:ea typeface="Muli"/>
                <a:cs typeface="Muli"/>
                <a:sym typeface="Muli"/>
              </a:rPr>
              <a:t>What is WandB?</a:t>
            </a:r>
            <a:endParaRPr sz="1800">
              <a:solidFill>
                <a:srgbClr val="434343"/>
              </a:solidFill>
              <a:latin typeface="Muli"/>
              <a:ea typeface="Muli"/>
              <a:cs typeface="Muli"/>
              <a:sym typeface="Muli"/>
            </a:endParaRPr>
          </a:p>
        </p:txBody>
      </p:sp>
      <p:sp>
        <p:nvSpPr>
          <p:cNvPr id="198" name="Google Shape;198;p25"/>
          <p:cNvSpPr txBox="1"/>
          <p:nvPr/>
        </p:nvSpPr>
        <p:spPr>
          <a:xfrm>
            <a:off x="4677750" y="2111450"/>
            <a:ext cx="41934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Muli"/>
                <a:ea typeface="Muli"/>
                <a:cs typeface="Muli"/>
                <a:sym typeface="Muli"/>
              </a:rPr>
              <a:t>Let’s see some </a:t>
            </a:r>
            <a:r>
              <a:rPr lang="en-GB" sz="1800">
                <a:solidFill>
                  <a:srgbClr val="434343"/>
                </a:solidFill>
                <a:latin typeface="Source Code Pro SemiBold"/>
                <a:ea typeface="Source Code Pro SemiBold"/>
                <a:cs typeface="Source Code Pro SemiBold"/>
                <a:sym typeface="Source Code Pro SemiBold"/>
              </a:rPr>
              <a:t>code</a:t>
            </a:r>
            <a:endParaRPr sz="1800">
              <a:solidFill>
                <a:srgbClr val="434343"/>
              </a:solidFill>
              <a:latin typeface="Source Code Pro SemiBold"/>
              <a:ea typeface="Source Code Pro SemiBold"/>
              <a:cs typeface="Source Code Pro SemiBold"/>
              <a:sym typeface="Source Code Pro SemiBold"/>
            </a:endParaRPr>
          </a:p>
        </p:txBody>
      </p:sp>
      <p:grpSp>
        <p:nvGrpSpPr>
          <p:cNvPr id="199" name="Google Shape;199;p25"/>
          <p:cNvGrpSpPr/>
          <p:nvPr/>
        </p:nvGrpSpPr>
        <p:grpSpPr>
          <a:xfrm>
            <a:off x="4191559" y="2170043"/>
            <a:ext cx="278152" cy="345818"/>
            <a:chOff x="0" y="46600"/>
            <a:chExt cx="3121800" cy="5004600"/>
          </a:xfrm>
        </p:grpSpPr>
        <p:sp>
          <p:nvSpPr>
            <p:cNvPr id="200" name="Google Shape;200;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2" name="Google Shape;202;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203" name="Google Shape;203;p25"/>
          <p:cNvSpPr txBox="1"/>
          <p:nvPr/>
        </p:nvSpPr>
        <p:spPr>
          <a:xfrm>
            <a:off x="4677750" y="3398439"/>
            <a:ext cx="44664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800">
                <a:solidFill>
                  <a:srgbClr val="434343"/>
                </a:solidFill>
                <a:latin typeface="Muli"/>
                <a:ea typeface="Muli"/>
                <a:cs typeface="Muli"/>
                <a:sym typeface="Muli"/>
              </a:rPr>
              <a:t>Overview of WandB sweep</a:t>
            </a:r>
            <a:endParaRPr sz="1800">
              <a:solidFill>
                <a:srgbClr val="434343"/>
              </a:solidFill>
              <a:latin typeface="Muli"/>
              <a:ea typeface="Muli"/>
              <a:cs typeface="Muli"/>
              <a:sym typeface="Muli"/>
            </a:endParaRPr>
          </a:p>
        </p:txBody>
      </p:sp>
      <p:grpSp>
        <p:nvGrpSpPr>
          <p:cNvPr id="204" name="Google Shape;204;p25"/>
          <p:cNvGrpSpPr/>
          <p:nvPr/>
        </p:nvGrpSpPr>
        <p:grpSpPr>
          <a:xfrm>
            <a:off x="4191559" y="3457008"/>
            <a:ext cx="278152" cy="345818"/>
            <a:chOff x="0" y="46600"/>
            <a:chExt cx="3121800" cy="5004600"/>
          </a:xfrm>
        </p:grpSpPr>
        <p:sp>
          <p:nvSpPr>
            <p:cNvPr id="205" name="Google Shape;205;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7" name="Google Shape;207;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539025" y="2499500"/>
            <a:ext cx="60540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Introduction</a:t>
            </a:r>
            <a:endParaRPr>
              <a:solidFill>
                <a:srgbClr val="75A6E7"/>
              </a:solidFill>
              <a:latin typeface="Arial Black"/>
              <a:ea typeface="Arial Black"/>
              <a:cs typeface="Arial Black"/>
              <a:sym typeface="Arial Black"/>
            </a:endParaRPr>
          </a:p>
        </p:txBody>
      </p:sp>
      <p:sp>
        <p:nvSpPr>
          <p:cNvPr id="213" name="Google Shape;213;p26"/>
          <p:cNvSpPr txBox="1"/>
          <p:nvPr>
            <p:ph idx="1" type="subTitle"/>
          </p:nvPr>
        </p:nvSpPr>
        <p:spPr>
          <a:xfrm>
            <a:off x="632550" y="3247775"/>
            <a:ext cx="63720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a:t>Experiment tracking and </a:t>
            </a:r>
            <a:r>
              <a:rPr lang="en-GB">
                <a:solidFill>
                  <a:srgbClr val="75A6E7"/>
                </a:solidFill>
                <a:latin typeface="Arial Black"/>
                <a:ea typeface="Arial Black"/>
                <a:cs typeface="Arial Black"/>
                <a:sym typeface="Arial Black"/>
              </a:rPr>
              <a:t>WandB</a:t>
            </a:r>
            <a:r>
              <a:rPr lang="en-GB"/>
              <a:t>.</a:t>
            </a:r>
            <a:endParaRPr>
              <a:solidFill>
                <a:srgbClr val="75A6E7"/>
              </a:solidFill>
              <a:latin typeface="Arial Black"/>
              <a:ea typeface="Arial Black"/>
              <a:cs typeface="Arial Black"/>
              <a:sym typeface="Arial Blac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